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7" r:id="rId3"/>
    <p:sldId id="432" r:id="rId4"/>
    <p:sldId id="440" r:id="rId5"/>
    <p:sldId id="269" r:id="rId6"/>
    <p:sldId id="265" r:id="rId7"/>
    <p:sldId id="659" r:id="rId8"/>
    <p:sldId id="258" r:id="rId9"/>
    <p:sldId id="660" r:id="rId10"/>
    <p:sldId id="658" r:id="rId11"/>
    <p:sldId id="664" r:id="rId12"/>
    <p:sldId id="666" r:id="rId13"/>
    <p:sldId id="653" r:id="rId14"/>
    <p:sldId id="402" r:id="rId15"/>
    <p:sldId id="263" r:id="rId16"/>
    <p:sldId id="268" r:id="rId17"/>
    <p:sldId id="313" r:id="rId18"/>
    <p:sldId id="661" r:id="rId19"/>
    <p:sldId id="668" r:id="rId20"/>
    <p:sldId id="665" r:id="rId21"/>
    <p:sldId id="663" r:id="rId22"/>
    <p:sldId id="667" r:id="rId23"/>
    <p:sldId id="669" r:id="rId24"/>
    <p:sldId id="671" r:id="rId25"/>
    <p:sldId id="670" r:id="rId26"/>
    <p:sldId id="673" r:id="rId27"/>
    <p:sldId id="672" r:id="rId28"/>
    <p:sldId id="674" r:id="rId29"/>
    <p:sldId id="662" r:id="rId30"/>
    <p:sldId id="655" r:id="rId31"/>
    <p:sldId id="675" r:id="rId32"/>
    <p:sldId id="413" r:id="rId33"/>
    <p:sldId id="389" r:id="rId34"/>
    <p:sldId id="397" r:id="rId35"/>
    <p:sldId id="461" r:id="rId36"/>
    <p:sldId id="300" r:id="rId37"/>
    <p:sldId id="302" r:id="rId38"/>
    <p:sldId id="303" r:id="rId39"/>
    <p:sldId id="304" r:id="rId40"/>
    <p:sldId id="417" r:id="rId41"/>
    <p:sldId id="305" r:id="rId42"/>
    <p:sldId id="307" r:id="rId43"/>
    <p:sldId id="415" r:id="rId44"/>
    <p:sldId id="273" r:id="rId4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000"/>
    <a:srgbClr val="001E78"/>
    <a:srgbClr val="213B8F"/>
    <a:srgbClr val="CA0D0C"/>
    <a:srgbClr val="E40613"/>
    <a:srgbClr val="5B6972"/>
    <a:srgbClr val="FFA639"/>
    <a:srgbClr val="F2F7F0"/>
    <a:srgbClr val="DFDFDF"/>
    <a:srgbClr val="005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94" autoAdjust="0"/>
    <p:restoredTop sz="94660"/>
  </p:normalViewPr>
  <p:slideViewPr>
    <p:cSldViewPr snapToGrid="0">
      <p:cViewPr>
        <p:scale>
          <a:sx n="66" d="100"/>
          <a:sy n="66" d="100"/>
        </p:scale>
        <p:origin x="1092" y="25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156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C942-CDFC-4CF2-BBDC-25F344C513F0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1C7BD-6693-495E-AD77-BED608A327B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769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08297-A147-4F44-9D48-3C64FD08F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9BDC92-842A-45D4-91B4-766B35123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E57AC6F-DA5A-4EF6-835C-E80729F0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ED5748E-4508-45F4-A840-517B354C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2B9A769-7041-4165-9A8A-82CD45F5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445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84F68-8291-4EA7-8946-517E21CE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BA530B4-5742-4257-8A2B-FD893422C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D60944-E91B-47DF-AEAF-8EF57254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44FAD1F-745F-488F-A171-4833752E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8B3FE91-D44E-4428-92C7-D91731BB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764AE0-861C-4CFB-AAB3-604DE19E0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DB3EB27-42C1-4EC0-8404-89B293E06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4BFF5C5-B019-49EB-82BE-B6593BC3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8AE7D10-D3A9-4B5D-B272-A7A91C01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9F5B1A3-9B88-4CB5-ADD7-E0F8C825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247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867"/>
            <a:ext cx="1236133" cy="12361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12176" r="8855" b="10236"/>
          <a:stretch/>
        </p:blipFill>
        <p:spPr>
          <a:xfrm>
            <a:off x="3895725" y="165335"/>
            <a:ext cx="4400550" cy="432000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2384612" y="4388531"/>
            <a:ext cx="8464826" cy="538163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rgbClr val="93959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SURTITRE</a:t>
            </a:r>
            <a:endParaRPr lang="en-US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84612" y="4926694"/>
            <a:ext cx="8464826" cy="1054810"/>
          </a:xfrm>
        </p:spPr>
        <p:txBody>
          <a:bodyPr anchor="ctr">
            <a:noAutofit/>
          </a:bodyPr>
          <a:lstStyle>
            <a:lvl1pPr marL="0" indent="0">
              <a:buNone/>
              <a:defRPr sz="4000" b="1" baseline="0">
                <a:solidFill>
                  <a:srgbClr val="213A8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TITRE DE VOTRE   PRÉSENTATION POWER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2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Photo_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270933" y="381000"/>
            <a:ext cx="10735733" cy="474133"/>
          </a:xfrm>
          <a:prstGeom prst="rect">
            <a:avLst/>
          </a:prstGeom>
          <a:solidFill>
            <a:srgbClr val="1A2B7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 userDrawn="1"/>
        </p:nvSpPr>
        <p:spPr>
          <a:xfrm>
            <a:off x="10303934" y="-101602"/>
            <a:ext cx="1490133" cy="1490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12176" r="8855" b="10236"/>
          <a:stretch/>
        </p:blipFill>
        <p:spPr>
          <a:xfrm>
            <a:off x="10928675" y="165335"/>
            <a:ext cx="1100345" cy="1080204"/>
          </a:xfrm>
          <a:prstGeom prst="rect">
            <a:avLst/>
          </a:prstGeom>
        </p:spPr>
      </p:pic>
      <p:sp>
        <p:nvSpPr>
          <p:cNvPr id="34" name="Espace réservé de la date 3"/>
          <p:cNvSpPr txBox="1">
            <a:spLocks/>
          </p:cNvSpPr>
          <p:nvPr userDrawn="1"/>
        </p:nvSpPr>
        <p:spPr>
          <a:xfrm>
            <a:off x="693738" y="433533"/>
            <a:ext cx="547676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/>
              <a:t>TITRE SLIDE – TITRE SLIDE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978647" y="6515100"/>
            <a:ext cx="9711765" cy="0"/>
          </a:xfrm>
          <a:prstGeom prst="line">
            <a:avLst/>
          </a:prstGeom>
          <a:ln>
            <a:solidFill>
              <a:srgbClr val="1A2B7A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4"/>
          <p:cNvSpPr>
            <a:spLocks noGrp="1"/>
          </p:cNvSpPr>
          <p:nvPr>
            <p:ph type="sldNum" sz="quarter" idx="18"/>
          </p:nvPr>
        </p:nvSpPr>
        <p:spPr>
          <a:xfrm>
            <a:off x="11521973" y="6250665"/>
            <a:ext cx="468000" cy="468000"/>
          </a:xfrm>
          <a:prstGeom prst="ellipse">
            <a:avLst/>
          </a:prstGeom>
          <a:solidFill>
            <a:srgbClr val="1A2B7A"/>
          </a:solidFill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fld id="{E3BA59B8-D320-4C81-B6B0-A2F3A50B36A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302613" y="6304665"/>
            <a:ext cx="1162050" cy="360000"/>
          </a:xfrm>
        </p:spPr>
        <p:txBody>
          <a:bodyPr/>
          <a:lstStyle>
            <a:lvl1pPr algn="r">
              <a:defRPr sz="1050">
                <a:solidFill>
                  <a:srgbClr val="1A2B7A"/>
                </a:solidFill>
                <a:latin typeface="Montserrat" panose="02000505000000020004" pitchFamily="2" charset="0"/>
              </a:defRPr>
            </a:lvl1pPr>
          </a:lstStyle>
          <a:p>
            <a:fld id="{6AADF5EE-306E-464B-B8E9-800EC5C49216}" type="datetime1">
              <a:rPr lang="fr-FR" smtClean="0"/>
              <a:pPr/>
              <a:t>06/02/2019</a:t>
            </a:fld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15409" r="14466" b="35291"/>
          <a:stretch/>
        </p:blipFill>
        <p:spPr>
          <a:xfrm>
            <a:off x="235209" y="6257925"/>
            <a:ext cx="677078" cy="4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7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12176" r="8855" b="10236"/>
          <a:stretch/>
        </p:blipFill>
        <p:spPr>
          <a:xfrm>
            <a:off x="10928675" y="165335"/>
            <a:ext cx="1100345" cy="1080204"/>
          </a:xfrm>
          <a:prstGeom prst="rect">
            <a:avLst/>
          </a:prstGeom>
        </p:spPr>
      </p:pic>
      <p:grpSp>
        <p:nvGrpSpPr>
          <p:cNvPr id="27" name="Groupe 26"/>
          <p:cNvGrpSpPr/>
          <p:nvPr userDrawn="1"/>
        </p:nvGrpSpPr>
        <p:grpSpPr>
          <a:xfrm>
            <a:off x="-185521" y="301254"/>
            <a:ext cx="374209" cy="1628671"/>
            <a:chOff x="-1095377" y="2164444"/>
            <a:chExt cx="895353" cy="3896849"/>
          </a:xfrm>
        </p:grpSpPr>
        <p:sp>
          <p:nvSpPr>
            <p:cNvPr id="30" name="Corde 29"/>
            <p:cNvSpPr/>
            <p:nvPr userDrawn="1"/>
          </p:nvSpPr>
          <p:spPr>
            <a:xfrm rot="10800000">
              <a:off x="-1095375" y="2164444"/>
              <a:ext cx="895349" cy="876444"/>
            </a:xfrm>
            <a:prstGeom prst="chord">
              <a:avLst>
                <a:gd name="adj1" fmla="val 5399713"/>
                <a:gd name="adj2" fmla="val 16200000"/>
              </a:avLst>
            </a:prstGeom>
            <a:solidFill>
              <a:srgbClr val="5225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rde 30"/>
            <p:cNvSpPr/>
            <p:nvPr userDrawn="1"/>
          </p:nvSpPr>
          <p:spPr>
            <a:xfrm rot="10800000">
              <a:off x="-1095377" y="3171245"/>
              <a:ext cx="895351" cy="876444"/>
            </a:xfrm>
            <a:prstGeom prst="chord">
              <a:avLst>
                <a:gd name="adj1" fmla="val 5399713"/>
                <a:gd name="adj2" fmla="val 16200000"/>
              </a:avLst>
            </a:prstGeom>
            <a:solidFill>
              <a:srgbClr val="E84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orde 31"/>
            <p:cNvSpPr/>
            <p:nvPr userDrawn="1"/>
          </p:nvSpPr>
          <p:spPr>
            <a:xfrm rot="10800000">
              <a:off x="-1095375" y="4178048"/>
              <a:ext cx="895351" cy="876444"/>
            </a:xfrm>
            <a:prstGeom prst="chord">
              <a:avLst>
                <a:gd name="adj1" fmla="val 5399713"/>
                <a:gd name="adj2" fmla="val 16200000"/>
              </a:avLst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rde 32"/>
            <p:cNvSpPr/>
            <p:nvPr userDrawn="1"/>
          </p:nvSpPr>
          <p:spPr>
            <a:xfrm rot="10800000">
              <a:off x="-1095375" y="5184849"/>
              <a:ext cx="895351" cy="876444"/>
            </a:xfrm>
            <a:prstGeom prst="chord">
              <a:avLst>
                <a:gd name="adj1" fmla="val 5399713"/>
                <a:gd name="adj2" fmla="val 16200000"/>
              </a:avLst>
            </a:prstGeom>
            <a:solidFill>
              <a:srgbClr val="C70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348792" y="406069"/>
            <a:ext cx="4077713" cy="385063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 dirty="0"/>
              <a:t>TITRE SLIDES</a:t>
            </a:r>
            <a:endParaRPr lang="en-US" dirty="0"/>
          </a:p>
        </p:txBody>
      </p:sp>
      <p:sp>
        <p:nvSpPr>
          <p:cNvPr id="35" name="Espace réservé du texte 36"/>
          <p:cNvSpPr>
            <a:spLocks noGrp="1"/>
          </p:cNvSpPr>
          <p:nvPr>
            <p:ph type="body" sz="quarter" idx="13" hasCustomPrompt="1"/>
          </p:nvPr>
        </p:nvSpPr>
        <p:spPr>
          <a:xfrm>
            <a:off x="348455" y="791132"/>
            <a:ext cx="10109188" cy="720000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US" sz="2800" b="0" i="0" kern="1200" baseline="0" dirty="0" smtClean="0">
                <a:solidFill>
                  <a:srgbClr val="213A8F"/>
                </a:solidFill>
                <a:effectLst/>
                <a:latin typeface="Montserrat" panose="0200050500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Exemples d’</a:t>
            </a:r>
            <a:r>
              <a:rPr lang="fr-FR" dirty="0" err="1"/>
              <a:t>éco-système</a:t>
            </a:r>
            <a:endParaRPr lang="en-US" dirty="0"/>
          </a:p>
        </p:txBody>
      </p:sp>
      <p:sp>
        <p:nvSpPr>
          <p:cNvPr id="36" name="Espace réservé du texte 36"/>
          <p:cNvSpPr>
            <a:spLocks noGrp="1"/>
          </p:cNvSpPr>
          <p:nvPr>
            <p:ph type="body" sz="quarter" idx="14" hasCustomPrompt="1"/>
          </p:nvPr>
        </p:nvSpPr>
        <p:spPr>
          <a:xfrm>
            <a:off x="348455" y="1896195"/>
            <a:ext cx="10109188" cy="362366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1" i="0" kern="1200" baseline="0" dirty="0">
                <a:solidFill>
                  <a:srgbClr val="213A8F"/>
                </a:solidFill>
                <a:effectLst/>
                <a:latin typeface="Montserrat" panose="0200050500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 DOLOR SIT AMET</a:t>
            </a:r>
          </a:p>
        </p:txBody>
      </p:sp>
      <p:sp>
        <p:nvSpPr>
          <p:cNvPr id="37" name="Espace réservé du texte 36"/>
          <p:cNvSpPr>
            <a:spLocks noGrp="1"/>
          </p:cNvSpPr>
          <p:nvPr>
            <p:ph type="body" sz="quarter" idx="21" hasCustomPrompt="1"/>
          </p:nvPr>
        </p:nvSpPr>
        <p:spPr>
          <a:xfrm>
            <a:off x="348455" y="2337825"/>
            <a:ext cx="10109188" cy="1518513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kern="1200" baseline="0" dirty="0">
                <a:solidFill>
                  <a:schemeClr val="tx1"/>
                </a:solidFill>
                <a:effectLst/>
                <a:latin typeface="DINPro-Medium" panose="020B0604020101020102" pitchFamily="34" charset="0"/>
                <a:ea typeface="+mn-ea"/>
                <a:cs typeface="DINPro-Medium" panose="020B060402010102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 </a:t>
            </a: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 </a:t>
            </a:r>
            <a:r>
              <a:rPr lang="fr-FR" dirty="0" err="1"/>
              <a:t>Loremipsum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  <a:endParaRPr lang="en-US" dirty="0"/>
          </a:p>
        </p:txBody>
      </p:sp>
      <p:sp>
        <p:nvSpPr>
          <p:cNvPr id="38" name="Espace réservé du texte 36"/>
          <p:cNvSpPr>
            <a:spLocks noGrp="1"/>
          </p:cNvSpPr>
          <p:nvPr>
            <p:ph type="body" sz="quarter" idx="22" hasCustomPrompt="1"/>
          </p:nvPr>
        </p:nvSpPr>
        <p:spPr>
          <a:xfrm>
            <a:off x="348455" y="4015193"/>
            <a:ext cx="10109188" cy="362366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1" i="0" kern="1200" baseline="0" dirty="0">
                <a:solidFill>
                  <a:srgbClr val="213A8F"/>
                </a:solidFill>
                <a:effectLst/>
                <a:latin typeface="Montserrat" panose="0200050500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 DOLOR SIT AMET</a:t>
            </a:r>
          </a:p>
        </p:txBody>
      </p:sp>
      <p:sp>
        <p:nvSpPr>
          <p:cNvPr id="42" name="Espace réservé du texte 36"/>
          <p:cNvSpPr>
            <a:spLocks noGrp="1"/>
          </p:cNvSpPr>
          <p:nvPr>
            <p:ph type="body" sz="quarter" idx="23" hasCustomPrompt="1"/>
          </p:nvPr>
        </p:nvSpPr>
        <p:spPr>
          <a:xfrm>
            <a:off x="348455" y="4456823"/>
            <a:ext cx="10109188" cy="931001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kern="1200" baseline="0" dirty="0">
                <a:solidFill>
                  <a:schemeClr val="tx1"/>
                </a:solidFill>
                <a:effectLst/>
                <a:latin typeface="DINPro-Medium" panose="020B0604020101020102" pitchFamily="34" charset="0"/>
                <a:ea typeface="+mn-ea"/>
                <a:cs typeface="DINPro-Medium" panose="020B060402010102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 </a:t>
            </a: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  <a:endParaRPr lang="en-US" dirty="0"/>
          </a:p>
        </p:txBody>
      </p:sp>
      <p:cxnSp>
        <p:nvCxnSpPr>
          <p:cNvPr id="17" name="Connecteur droit 16"/>
          <p:cNvCxnSpPr/>
          <p:nvPr userDrawn="1"/>
        </p:nvCxnSpPr>
        <p:spPr>
          <a:xfrm flipH="1">
            <a:off x="978647" y="6515100"/>
            <a:ext cx="9711765" cy="0"/>
          </a:xfrm>
          <a:prstGeom prst="line">
            <a:avLst/>
          </a:prstGeom>
          <a:ln>
            <a:solidFill>
              <a:srgbClr val="1A2B7A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numéro de diapositive 4"/>
          <p:cNvSpPr>
            <a:spLocks noGrp="1"/>
          </p:cNvSpPr>
          <p:nvPr>
            <p:ph type="sldNum" sz="quarter" idx="18"/>
          </p:nvPr>
        </p:nvSpPr>
        <p:spPr>
          <a:xfrm>
            <a:off x="11521973" y="6250665"/>
            <a:ext cx="468000" cy="468000"/>
          </a:xfrm>
          <a:prstGeom prst="ellipse">
            <a:avLst/>
          </a:prstGeom>
          <a:solidFill>
            <a:srgbClr val="1A2B7A"/>
          </a:solidFill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fld id="{E3BA59B8-D320-4C81-B6B0-A2F3A50B36A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302613" y="6304665"/>
            <a:ext cx="1162050" cy="360000"/>
          </a:xfrm>
        </p:spPr>
        <p:txBody>
          <a:bodyPr/>
          <a:lstStyle>
            <a:lvl1pPr algn="r">
              <a:defRPr sz="1050">
                <a:solidFill>
                  <a:srgbClr val="1A2B7A"/>
                </a:solidFill>
                <a:latin typeface="Montserrat" panose="02000505000000020004" pitchFamily="2" charset="0"/>
              </a:defRPr>
            </a:lvl1pPr>
          </a:lstStyle>
          <a:p>
            <a:fld id="{6AADF5EE-306E-464B-B8E9-800EC5C49216}" type="datetime1">
              <a:rPr lang="fr-FR" smtClean="0"/>
              <a:pPr/>
              <a:t>06/02/2019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15409" r="14466" b="35291"/>
          <a:stretch/>
        </p:blipFill>
        <p:spPr>
          <a:xfrm>
            <a:off x="235209" y="6257925"/>
            <a:ext cx="677078" cy="4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52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17" y="855500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9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DCE80-CCD3-4800-8B21-087F0072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495E2EE-7771-42A4-A21E-70F2609CD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956565-F460-4C55-B74A-44D28FB5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3A938B0-BC7D-40DE-92CB-3E3652300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BBC4743-16A3-427E-930C-DA9F71B0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312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DCE80-CCD3-4800-8B21-087F0072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495E2EE-7771-42A4-A21E-70F2609CD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956565-F460-4C55-B74A-44D28FB5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3A938B0-BC7D-40DE-92CB-3E3652300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BBC4743-16A3-427E-930C-DA9F71B0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993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11574-78D5-480F-8700-A60435DB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31B32A0-DE9C-4F44-9C5B-3934E0BEA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CEAE16B-16DB-4078-895D-17F8F4EA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4A5690F-965F-4282-BC15-20D1C5C6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B775B71-168E-42FA-8464-1B0047B2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860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637FD-2923-4424-88A6-B4DF7D60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1F6C08C-572B-45DE-8036-FFB3271B2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BF87CBD-F7A2-473C-83E3-2C3691C68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DE9F2E4-2A82-474F-B350-3A21EE3E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3BB53D7-ED75-4367-ADF5-2CE0ABFC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B7ABC15-8056-44D6-B616-CDB20BB1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622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C8735-0225-4983-A16C-A3B05330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65497B0-06CC-4B96-A57B-C6E038301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8901233-4A77-4658-A0CF-4B1DD5C84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0ACE681-0D47-46EC-AA88-BFEDFB5B1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7628762-A3E2-4BF2-88FD-EB0FC1C33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7429338A-A404-4A7C-8B36-9C9D52EAD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5BB01F7-E850-4601-98F0-64519091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593F642-61DE-4A67-A1EF-3FAB15012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906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36692-35A8-4B84-B505-303EBE67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54994AA-6806-40E4-AE92-1F4FFDCE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25067732-5742-43B2-81DD-CBE6551D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5AD61D98-D04C-4B3A-A934-58112027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7665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83E65F9-4240-4741-9718-EC1F1101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595A90A4-6834-4F95-A4C3-45F3AA33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E9640EF-5E67-411B-8928-FAF555DC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396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22709-D7C9-4D4D-B823-0EA6801A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1F87864-CDAB-47EF-92AA-58398162C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8E65587-0B00-4F26-BEC0-287C8CEF9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68D302F-C678-44E5-9614-C74489A3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92A5FE8-78CF-473B-BA6C-24EAD03E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DAC3B4D-6331-4562-B339-2D5030BD3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437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D90C0-3AAA-4F6B-9492-6078EB883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F885D781-D67C-4446-A947-CBFC37CF2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EBA7529-E7E0-4693-80F9-DC3FB9C33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34A65E2-CE64-4632-AACA-275EF4E3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6838C40-A22F-44BB-95CD-182ABC3D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9FF7B61-EBA0-47AC-9358-C77D20CE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999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6CD2647A-3B7D-4A48-9C49-392AA15E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C38008-AC99-4D7F-946D-EA587A577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29FFE15-2A7D-4229-BA56-FB0423CC3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EB48B-CE14-42B6-9463-07190D71647D}" type="datetimeFigureOut">
              <a:rPr lang="pt-PT" smtClean="0"/>
              <a:t>06-02-2019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73A127E-2C27-4198-BEC5-A57E576B9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9CC3D98-FEC7-46CB-A7A5-C54FD177C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E64A5-B938-45AA-88A0-0D8FF776C2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038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AE0D-1362-40C0-921A-B46A5E5632DD}" type="datetime1">
              <a:rPr lang="fr-FR" smtClean="0"/>
              <a:t>06/02/2019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6EDA2-7440-4C85-B446-A93CE358EC4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39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3.png"/><Relationship Id="rId7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hyperlink" Target="https://samsung.odrsmarttv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5.png"/><Relationship Id="rId7" Type="http://schemas.openxmlformats.org/officeDocument/2006/relationships/image" Target="../media/image5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msung.odrsmarttv.com/" TargetMode="External"/><Relationship Id="rId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6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0.png"/><Relationship Id="rId7" Type="http://schemas.openxmlformats.org/officeDocument/2006/relationships/image" Target="../media/image83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57.png"/><Relationship Id="rId4" Type="http://schemas.openxmlformats.org/officeDocument/2006/relationships/image" Target="../media/image80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85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0.png"/><Relationship Id="rId7" Type="http://schemas.openxmlformats.org/officeDocument/2006/relationships/image" Target="../media/image88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87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2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57.png"/><Relationship Id="rId4" Type="http://schemas.openxmlformats.org/officeDocument/2006/relationships/image" Target="../media/image93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hyperlink" Target="https://samsung.odrsmarttv.com/" TargetMode="External"/><Relationship Id="rId7" Type="http://schemas.openxmlformats.org/officeDocument/2006/relationships/image" Target="../media/image57.png"/><Relationship Id="rId12" Type="http://schemas.openxmlformats.org/officeDocument/2006/relationships/image" Target="../media/image101.png"/><Relationship Id="rId2" Type="http://schemas.openxmlformats.org/officeDocument/2006/relationships/image" Target="../media/image96.jp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00.png"/><Relationship Id="rId5" Type="http://schemas.openxmlformats.org/officeDocument/2006/relationships/image" Target="../media/image8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50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6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5.jpg"/><Relationship Id="rId14" Type="http://schemas.openxmlformats.org/officeDocument/2006/relationships/image" Target="../media/image8.png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92.png"/><Relationship Id="rId4" Type="http://schemas.openxmlformats.org/officeDocument/2006/relationships/image" Target="../media/image107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8.png"/><Relationship Id="rId7" Type="http://schemas.openxmlformats.org/officeDocument/2006/relationships/image" Target="../media/image11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1.jpeg"/><Relationship Id="rId5" Type="http://schemas.openxmlformats.org/officeDocument/2006/relationships/image" Target="../media/image92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9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92.png"/><Relationship Id="rId7" Type="http://schemas.microsoft.com/office/2007/relationships/hdphoto" Target="../media/hdphoto2.wdp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Relationship Id="rId9" Type="http://schemas.openxmlformats.org/officeDocument/2006/relationships/image" Target="../media/image13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13" Type="http://schemas.openxmlformats.org/officeDocument/2006/relationships/image" Target="../media/image145.jpg"/><Relationship Id="rId18" Type="http://schemas.openxmlformats.org/officeDocument/2006/relationships/image" Target="../media/image50.png"/><Relationship Id="rId3" Type="http://schemas.openxmlformats.org/officeDocument/2006/relationships/image" Target="../media/image135.jpg"/><Relationship Id="rId21" Type="http://schemas.openxmlformats.org/officeDocument/2006/relationships/hyperlink" Target="https://www.samsung.com/fr/offer/" TargetMode="External"/><Relationship Id="rId7" Type="http://schemas.openxmlformats.org/officeDocument/2006/relationships/image" Target="../media/image139.jpg"/><Relationship Id="rId12" Type="http://schemas.openxmlformats.org/officeDocument/2006/relationships/image" Target="../media/image144.png"/><Relationship Id="rId17" Type="http://schemas.openxmlformats.org/officeDocument/2006/relationships/image" Target="../media/image149.jpg"/><Relationship Id="rId2" Type="http://schemas.openxmlformats.org/officeDocument/2006/relationships/image" Target="../media/image134.jpg"/><Relationship Id="rId16" Type="http://schemas.openxmlformats.org/officeDocument/2006/relationships/image" Target="../media/image148.jp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8.jpg"/><Relationship Id="rId11" Type="http://schemas.openxmlformats.org/officeDocument/2006/relationships/image" Target="../media/image143.jpg"/><Relationship Id="rId5" Type="http://schemas.openxmlformats.org/officeDocument/2006/relationships/image" Target="../media/image137.jpg"/><Relationship Id="rId15" Type="http://schemas.openxmlformats.org/officeDocument/2006/relationships/image" Target="../media/image147.jpg"/><Relationship Id="rId10" Type="http://schemas.openxmlformats.org/officeDocument/2006/relationships/image" Target="../media/image142.jpg"/><Relationship Id="rId19" Type="http://schemas.openxmlformats.org/officeDocument/2006/relationships/image" Target="../media/image13.png"/><Relationship Id="rId4" Type="http://schemas.openxmlformats.org/officeDocument/2006/relationships/image" Target="../media/image136.jpg"/><Relationship Id="rId9" Type="http://schemas.openxmlformats.org/officeDocument/2006/relationships/image" Target="../media/image141.jpg"/><Relationship Id="rId14" Type="http://schemas.openxmlformats.org/officeDocument/2006/relationships/image" Target="../media/image146.jpg"/><Relationship Id="rId22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29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promotions-bosch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3.png"/><Relationship Id="rId7" Type="http://schemas.openxmlformats.org/officeDocument/2006/relationships/image" Target="../media/image155.png"/><Relationship Id="rId12" Type="http://schemas.openxmlformats.org/officeDocument/2006/relationships/image" Target="../media/image1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boxentretien.fr/" TargetMode="External"/><Relationship Id="rId11" Type="http://schemas.openxmlformats.org/officeDocument/2006/relationships/slide" Target="slide4.xml"/><Relationship Id="rId5" Type="http://schemas.openxmlformats.org/officeDocument/2006/relationships/image" Target="../media/image154.png"/><Relationship Id="rId10" Type="http://schemas.openxmlformats.org/officeDocument/2006/relationships/image" Target="../media/image156.png"/><Relationship Id="rId4" Type="http://schemas.openxmlformats.org/officeDocument/2006/relationships/hyperlink" Target="https://www.signal-eboutique.com/" TargetMode="External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8.png"/><Relationship Id="rId5" Type="http://schemas.openxmlformats.org/officeDocument/2006/relationships/image" Target="../media/image160.png"/><Relationship Id="rId10" Type="http://schemas.openxmlformats.org/officeDocument/2006/relationships/image" Target="../media/image13.png"/><Relationship Id="rId4" Type="http://schemas.openxmlformats.org/officeDocument/2006/relationships/image" Target="../media/image159.png"/><Relationship Id="rId9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68.png"/><Relationship Id="rId3" Type="http://schemas.openxmlformats.org/officeDocument/2006/relationships/hyperlink" Target="https://kx1.co/preview/BkolIe2/desktop?token=wqaHKOMelvxV6gcSR8YJLehOELV2TmsZNXGQie36PXIEQA0upmDAJU7D4H7m#QYmOhOM" TargetMode="External"/><Relationship Id="rId7" Type="http://schemas.openxmlformats.org/officeDocument/2006/relationships/hyperlink" Target="https://kx1.co/preview/PPqKtQJ/desktop?token=E0109SuZvH39T4xZwENlyXSHfMpRANwCS2WT8pRyHvcKaQ0r0jKVgrCI88c2#VqQBUeN" TargetMode="External"/><Relationship Id="rId12" Type="http://schemas.openxmlformats.org/officeDocument/2006/relationships/image" Target="../media/image16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56.png"/><Relationship Id="rId5" Type="http://schemas.openxmlformats.org/officeDocument/2006/relationships/image" Target="../media/image165.png"/><Relationship Id="rId15" Type="http://schemas.openxmlformats.org/officeDocument/2006/relationships/image" Target="../media/image169.png"/><Relationship Id="rId10" Type="http://schemas.openxmlformats.org/officeDocument/2006/relationships/image" Target="../media/image8.png"/><Relationship Id="rId4" Type="http://schemas.openxmlformats.org/officeDocument/2006/relationships/image" Target="../media/image164.png"/><Relationship Id="rId9" Type="http://schemas.openxmlformats.org/officeDocument/2006/relationships/image" Target="../media/image13.png"/><Relationship Id="rId14" Type="http://schemas.openxmlformats.org/officeDocument/2006/relationships/hyperlink" Target="https://kx1.co/preview/Q2RNsv3/desktop?token=y9xHyrBrHsGWzYLX1BbW0yxcPbOLb4Yl1fl5ohIycHM637khT1fSk4k0dOxP#A1dNHl9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ashboard.kimpleapp.com/catalog" TargetMode="External"/><Relationship Id="rId3" Type="http://schemas.openxmlformats.org/officeDocument/2006/relationships/image" Target="../media/image170.jpeg"/><Relationship Id="rId7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7" Type="http://schemas.openxmlformats.org/officeDocument/2006/relationships/image" Target="../media/image17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8.png"/><Relationship Id="rId4" Type="http://schemas.openxmlformats.org/officeDocument/2006/relationships/image" Target="../media/image1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77.jpeg"/><Relationship Id="rId7" Type="http://schemas.openxmlformats.org/officeDocument/2006/relationships/image" Target="../media/image5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175.png"/><Relationship Id="rId4" Type="http://schemas.openxmlformats.org/officeDocument/2006/relationships/image" Target="../media/image178.pn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8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8.png"/><Relationship Id="rId4" Type="http://schemas.openxmlformats.org/officeDocument/2006/relationships/image" Target="../media/image16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hyperlink" Target="https://kx1.co/preview/vP6MUlv/desktop?token=yWGYNT8b37PCIpIgJvia5KFKw2pu4FpfD0MxGNB9H27DZnp8kjZG45WJRTfe#YPrLudr" TargetMode="External"/><Relationship Id="rId7" Type="http://schemas.openxmlformats.org/officeDocument/2006/relationships/image" Target="../media/image18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42.xml"/><Relationship Id="rId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87.png"/><Relationship Id="rId7" Type="http://schemas.openxmlformats.org/officeDocument/2006/relationships/image" Target="../media/image164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x1.co/preview/BkolIe2/desktop?token=wqaHKOMelvxV6gcSR8YJLehOELV2TmsZNXGQie36PXIEQA0upmDAJU7D4H7m#QYmOhOM" TargetMode="External"/><Relationship Id="rId5" Type="http://schemas.openxmlformats.org/officeDocument/2006/relationships/image" Target="../media/image163.png"/><Relationship Id="rId10" Type="http://schemas.openxmlformats.org/officeDocument/2006/relationships/image" Target="../media/image175.png"/><Relationship Id="rId4" Type="http://schemas.openxmlformats.org/officeDocument/2006/relationships/image" Target="../media/image50.png"/><Relationship Id="rId9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kx1.co/preview/ZORLh0A/desktop?token=qV1nmnJiblLFn92LtJfIvZ35yfp2GxMmggJ1zvQmDvczC6FXirBm8viX8ZpK#AeeZCl9" TargetMode="External"/><Relationship Id="rId7" Type="http://schemas.openxmlformats.org/officeDocument/2006/relationships/image" Target="../media/image1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93.png"/><Relationship Id="rId18" Type="http://schemas.openxmlformats.org/officeDocument/2006/relationships/image" Target="../media/image8.png"/><Relationship Id="rId3" Type="http://schemas.openxmlformats.org/officeDocument/2006/relationships/image" Target="../media/image191.png"/><Relationship Id="rId7" Type="http://schemas.openxmlformats.org/officeDocument/2006/relationships/slide" Target="slide32.xml"/><Relationship Id="rId12" Type="http://schemas.openxmlformats.org/officeDocument/2006/relationships/hyperlink" Target="http://pp.am68-club.web.reagi.com/login" TargetMode="External"/><Relationship Id="rId17" Type="http://schemas.openxmlformats.org/officeDocument/2006/relationships/image" Target="../media/image13.png"/><Relationship Id="rId2" Type="http://schemas.openxmlformats.org/officeDocument/2006/relationships/image" Target="../media/image50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hyperlink" Target="https://www.samsung.com/fr/offer/" TargetMode="External"/><Relationship Id="rId5" Type="http://schemas.openxmlformats.org/officeDocument/2006/relationships/image" Target="../media/image192.png"/><Relationship Id="rId15" Type="http://schemas.openxmlformats.org/officeDocument/2006/relationships/image" Target="../media/image194.png"/><Relationship Id="rId10" Type="http://schemas.openxmlformats.org/officeDocument/2006/relationships/image" Target="../media/image167.png"/><Relationship Id="rId4" Type="http://schemas.openxmlformats.org/officeDocument/2006/relationships/hyperlink" Target="http://pp.am68-club.web.reagi.com/myspace/" TargetMode="External"/><Relationship Id="rId9" Type="http://schemas.openxmlformats.org/officeDocument/2006/relationships/slide" Target="slide7.xml"/><Relationship Id="rId14" Type="http://schemas.openxmlformats.org/officeDocument/2006/relationships/hyperlink" Target="https://www.clubnovalike.laboratoires-novalac.fr/login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apost.pt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quoty.p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.pn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12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microsoft.com/office/2007/relationships/hdphoto" Target="../media/hdphoto1.wdp"/><Relationship Id="rId4" Type="http://schemas.openxmlformats.org/officeDocument/2006/relationships/image" Target="../media/image49.jpg"/><Relationship Id="rId9" Type="http://schemas.openxmlformats.org/officeDocument/2006/relationships/image" Target="../media/image54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hyperlink" Target="http://info.localytics.com/blog/mobile-apps-whats-a-good-retention-rate" TargetMode="External"/><Relationship Id="rId12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13.png"/><Relationship Id="rId5" Type="http://schemas.openxmlformats.org/officeDocument/2006/relationships/image" Target="../media/image60.png"/><Relationship Id="rId10" Type="http://schemas.openxmlformats.org/officeDocument/2006/relationships/image" Target="../media/image8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3.png"/><Relationship Id="rId10" Type="http://schemas.openxmlformats.org/officeDocument/2006/relationships/image" Target="../media/image57.png"/><Relationship Id="rId4" Type="http://schemas.openxmlformats.org/officeDocument/2006/relationships/image" Target="../media/image8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samsung.odrsmarttv.com/" TargetMode="External"/><Relationship Id="rId7" Type="http://schemas.openxmlformats.org/officeDocument/2006/relationships/image" Target="../media/image6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57.png"/><Relationship Id="rId4" Type="http://schemas.openxmlformats.org/officeDocument/2006/relationships/image" Target="../media/image50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esultado de imagem para digital services">
            <a:extLst>
              <a:ext uri="{FF2B5EF4-FFF2-40B4-BE49-F238E27FC236}">
                <a16:creationId xmlns:a16="http://schemas.microsoft.com/office/drawing/2014/main" id="{7C067531-67E8-461F-8E8F-56B192631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/>
          <a:stretch/>
        </p:blipFill>
        <p:spPr bwMode="auto">
          <a:xfrm>
            <a:off x="0" y="-27384"/>
            <a:ext cx="122301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Resultado de imagem para marketing digital">
            <a:extLst>
              <a:ext uri="{FF2B5EF4-FFF2-40B4-BE49-F238E27FC236}">
                <a16:creationId xmlns:a16="http://schemas.microsoft.com/office/drawing/2014/main" id="{5EF23308-A234-4C85-8A94-2AE7090F7D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420CE7-FB58-4D6B-B405-9471A9A3EC81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E0ADCA2-4861-47B5-A3A6-889529D64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66" y="7209103"/>
            <a:ext cx="1459481" cy="46137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A075C11-AE39-47EA-A546-54D066E7EAF4}"/>
              </a:ext>
            </a:extLst>
          </p:cNvPr>
          <p:cNvSpPr txBox="1"/>
          <p:nvPr/>
        </p:nvSpPr>
        <p:spPr>
          <a:xfrm>
            <a:off x="304433" y="3788228"/>
            <a:ext cx="2975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>
                <a:solidFill>
                  <a:srgbClr val="C00000"/>
                </a:solidFill>
                <a:latin typeface="AlternateGothic2 BT" panose="020B0608020202050204" pitchFamily="34" charset="0"/>
              </a:rPr>
              <a:t>SERVIÇOS DIGITAIS</a:t>
            </a:r>
          </a:p>
        </p:txBody>
      </p:sp>
      <p:pic>
        <p:nvPicPr>
          <p:cNvPr id="10" name="Imagem 9" descr="Uma imagem com objeto&#10;&#10;Descrição gerada com confiança alta">
            <a:extLst>
              <a:ext uri="{FF2B5EF4-FFF2-40B4-BE49-F238E27FC236}">
                <a16:creationId xmlns:a16="http://schemas.microsoft.com/office/drawing/2014/main" id="{77C600AD-E6FC-4312-904D-EE9403C3C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478971"/>
            <a:ext cx="3099358" cy="629557"/>
          </a:xfrm>
          <a:prstGeom prst="rect">
            <a:avLst/>
          </a:prstGeom>
        </p:spPr>
      </p:pic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80694A08-5E32-4D2E-98D0-4C05C1C42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7" y="1614883"/>
            <a:ext cx="1644058" cy="17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50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7647EE9D-1C07-4E1D-944E-AB212ADAD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10694" r="20270" b="32040"/>
          <a:stretch/>
        </p:blipFill>
        <p:spPr>
          <a:xfrm>
            <a:off x="-1" y="8223"/>
            <a:ext cx="12192001" cy="6858001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7DBB558D-4D91-40DA-AEDF-B5C4D9177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06" t="14302" r="17569" b="28225"/>
          <a:stretch/>
        </p:blipFill>
        <p:spPr>
          <a:xfrm>
            <a:off x="3079595" y="798117"/>
            <a:ext cx="8274205" cy="395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object 4">
            <a:hlinkClick r:id="rId4"/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A8A9F95-DFB2-4E21-AE10-A04233FDD930}"/>
              </a:ext>
            </a:extLst>
          </p:cNvPr>
          <p:cNvSpPr/>
          <p:nvPr/>
        </p:nvSpPr>
        <p:spPr>
          <a:xfrm>
            <a:off x="3596359" y="4472003"/>
            <a:ext cx="335803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2E2771C-D494-4B07-A335-7420B1D8DA4E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DDEDC1D2-E4E4-42D4-8FFD-325919C311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44469899-7155-4729-9CE2-31518B3EEEB2}"/>
              </a:ext>
            </a:extLst>
          </p:cNvPr>
          <p:cNvSpPr txBox="1"/>
          <p:nvPr/>
        </p:nvSpPr>
        <p:spPr>
          <a:xfrm>
            <a:off x="6790529" y="6056733"/>
            <a:ext cx="521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RELATÓRIO MENSAL</a:t>
            </a:r>
          </a:p>
        </p:txBody>
      </p:sp>
    </p:spTree>
    <p:extLst>
      <p:ext uri="{BB962C8B-B14F-4D97-AF65-F5344CB8AC3E}">
        <p14:creationId xmlns:p14="http://schemas.microsoft.com/office/powerpoint/2010/main" val="1469613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/>
          <p:nvPr/>
        </p:nvSpPr>
        <p:spPr>
          <a:xfrm>
            <a:off x="3371850" y="2893949"/>
            <a:ext cx="4855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>
                  <a:glow rad="228600">
                    <a:prstClr val="white">
                      <a:alpha val="25000"/>
                    </a:prstClr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Reembolso no prazo de 7 dias vs.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>
                  <a:glow rad="228600">
                    <a:prstClr val="white">
                      <a:alpha val="25000"/>
                    </a:prstClr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semanas na versão impressa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>
                <a:glow rad="228600">
                  <a:prstClr val="white">
                    <a:alpha val="25000"/>
                  </a:prstClr>
                </a:glo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3371850" y="4327897"/>
            <a:ext cx="4855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>
                  <a:glow rad="228600">
                    <a:prstClr val="white">
                      <a:alpha val="25000"/>
                    </a:prstClr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Implementação rápida e eficaz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>
                <a:glow rad="228600">
                  <a:prstClr val="white">
                    <a:alpha val="25000"/>
                  </a:prstClr>
                </a:glo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751362" y="1047122"/>
            <a:ext cx="8274161" cy="1594123"/>
            <a:chOff x="1789949" y="3065519"/>
            <a:chExt cx="5509403" cy="959901"/>
          </a:xfrm>
        </p:grpSpPr>
        <p:sp>
          <p:nvSpPr>
            <p:cNvPr id="12" name="Rectangle 3"/>
            <p:cNvSpPr/>
            <p:nvPr/>
          </p:nvSpPr>
          <p:spPr>
            <a:xfrm>
              <a:off x="1789949" y="3425316"/>
              <a:ext cx="4471584" cy="240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>
                    <a:glow rad="228600">
                      <a:prstClr val="white">
                        <a:alpha val="25000"/>
                      </a:prstClr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Orçamento controlado (</a:t>
              </a:r>
              <a:r>
                <a:rPr kumimoji="0" lang="pt-PT" sz="2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>
                    <a:glow rad="228600">
                      <a:prstClr val="white">
                        <a:alpha val="25000"/>
                      </a:prstClr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capping</a:t>
              </a: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>
                    <a:glow rad="228600">
                      <a:prstClr val="white">
                        <a:alpha val="25000"/>
                      </a:prstClr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>
                  <a:glow rad="228600">
                    <a:prstClr val="white">
                      <a:alpha val="25000"/>
                    </a:prstClr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3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451" y="3065519"/>
              <a:ext cx="959901" cy="959901"/>
            </a:xfrm>
            <a:prstGeom prst="rect">
              <a:avLst/>
            </a:prstGeom>
          </p:spPr>
        </p:pic>
      </p:grpSp>
      <p:pic>
        <p:nvPicPr>
          <p:cNvPr id="14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201" y="4170673"/>
            <a:ext cx="1683815" cy="1179985"/>
          </a:xfrm>
          <a:prstGeom prst="rect">
            <a:avLst/>
          </a:prstGeom>
        </p:spPr>
      </p:pic>
      <p:pic>
        <p:nvPicPr>
          <p:cNvPr id="15" name="Imag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9916" y="2689197"/>
            <a:ext cx="1272108" cy="101575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22278B3-AF21-4F18-8AB9-7E7174967D4D}"/>
              </a:ext>
            </a:extLst>
          </p:cNvPr>
          <p:cNvSpPr/>
          <p:nvPr/>
        </p:nvSpPr>
        <p:spPr>
          <a:xfrm>
            <a:off x="4040014" y="317368"/>
            <a:ext cx="5096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7E7E7C"/>
                </a:solidFill>
                <a:effectLst>
                  <a:glow rad="266700">
                    <a:prstClr val="white">
                      <a:alpha val="25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Avenir Book"/>
              </a:rPr>
              <a:t>Mais poder para a Marca</a:t>
            </a:r>
          </a:p>
        </p:txBody>
      </p:sp>
      <p:sp>
        <p:nvSpPr>
          <p:cNvPr id="16" name="object 4">
            <a:hlinkClick r:id="rId6"/>
            <a:extLst>
              <a:ext uri="{FF2B5EF4-FFF2-40B4-BE49-F238E27FC236}">
                <a16:creationId xmlns:a16="http://schemas.microsoft.com/office/drawing/2014/main" id="{C0F4419D-BEC4-4863-ACDE-9D776722C849}"/>
              </a:ext>
            </a:extLst>
          </p:cNvPr>
          <p:cNvSpPr/>
          <p:nvPr/>
        </p:nvSpPr>
        <p:spPr>
          <a:xfrm>
            <a:off x="0" y="-4052"/>
            <a:ext cx="12192000" cy="68579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230D938-6CEF-42E0-9D9F-8FDF5E4F2F8C}"/>
              </a:ext>
            </a:extLst>
          </p:cNvPr>
          <p:cNvSpPr/>
          <p:nvPr/>
        </p:nvSpPr>
        <p:spPr>
          <a:xfrm>
            <a:off x="2015209" y="4472003"/>
            <a:ext cx="335803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8" name="Grupo 23">
            <a:extLst>
              <a:ext uri="{FF2B5EF4-FFF2-40B4-BE49-F238E27FC236}">
                <a16:creationId xmlns:a16="http://schemas.microsoft.com/office/drawing/2014/main" id="{6A5B1A24-B4D1-49D5-9FAE-F2D07AD0D3A9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74C8C7ED-3D26-4019-9823-134BCDCD65AA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0" name="Imagem 19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068A4878-853E-4250-87BC-F4A785540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21" name="Grupo 13">
            <a:extLst>
              <a:ext uri="{FF2B5EF4-FFF2-40B4-BE49-F238E27FC236}">
                <a16:creationId xmlns:a16="http://schemas.microsoft.com/office/drawing/2014/main" id="{C11C53A2-13F3-4F8C-985C-0EA4842E1395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5924EF5-878C-46C6-BB7B-8B30A030C950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9FF098A1-E68F-4CF7-89A0-42ED3BB0A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7AD4256-F983-4520-A943-971950982030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1A8D359B-2329-4770-A2B5-7131A2C39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5" name="object 10">
            <a:extLst>
              <a:ext uri="{FF2B5EF4-FFF2-40B4-BE49-F238E27FC236}">
                <a16:creationId xmlns:a16="http://schemas.microsoft.com/office/drawing/2014/main" id="{83171CCB-F453-4DF8-8751-1FA2E18E2D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680502"/>
            <a:ext cx="303999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EXEMPLOS</a:t>
            </a:r>
            <a:b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</a:br>
            <a:r>
              <a:rPr lang="pt-PT" sz="24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NOSSOS CLIENTES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FC943C-85DC-4416-A5A9-39E5D4DCCE7C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807E131-68D9-4075-8147-89E0FAFF2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1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">
            <a:extLst>
              <a:ext uri="{FF2B5EF4-FFF2-40B4-BE49-F238E27FC236}">
                <a16:creationId xmlns:a16="http://schemas.microsoft.com/office/drawing/2014/main" id="{9047C4BE-6BC8-4EA0-AE22-8988151CFE80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797CE73-9334-4D53-83AB-F652BD774CBD}"/>
              </a:ext>
            </a:extLst>
          </p:cNvPr>
          <p:cNvSpPr/>
          <p:nvPr/>
        </p:nvSpPr>
        <p:spPr>
          <a:xfrm>
            <a:off x="4056752" y="3933371"/>
            <a:ext cx="5340506" cy="2670629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60 dias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30.829 </a:t>
            </a:r>
            <a:r>
              <a:rPr kumimoji="0" lang="pt-P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clicks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totais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23.383 usuários únicos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2000 reembolsos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8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3839C008-C184-4E12-9BE6-1F17FEBE1FC2}"/>
              </a:ext>
            </a:extLst>
          </p:cNvPr>
          <p:cNvGrpSpPr/>
          <p:nvPr/>
        </p:nvGrpSpPr>
        <p:grpSpPr>
          <a:xfrm>
            <a:off x="9600882" y="2033431"/>
            <a:ext cx="2377540" cy="4706952"/>
            <a:chOff x="5952807" y="1455787"/>
            <a:chExt cx="2377540" cy="4706952"/>
          </a:xfrm>
        </p:grpSpPr>
        <p:pic>
          <p:nvPicPr>
            <p:cNvPr id="10" name="Imagem 9" descr="Uma imagem com monitor, eletrónica, telemóvel, telefone&#10;&#10;Descrição gerada com confiança muito alta">
              <a:extLst>
                <a:ext uri="{FF2B5EF4-FFF2-40B4-BE49-F238E27FC236}">
                  <a16:creationId xmlns:a16="http://schemas.microsoft.com/office/drawing/2014/main" id="{0A8FB831-E186-44D3-86B4-730257DF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2807" y="1455787"/>
              <a:ext cx="2377540" cy="4706952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E90E7E5-85E6-4B0F-8460-E9A4D5A6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9739" y="2126602"/>
              <a:ext cx="1936035" cy="3142083"/>
            </a:xfrm>
            <a:prstGeom prst="rect">
              <a:avLst/>
            </a:prstGeom>
          </p:spPr>
        </p:pic>
      </p:grpSp>
      <p:pic>
        <p:nvPicPr>
          <p:cNvPr id="4" name="Imagem 3" descr="Uma imagem com ClipArt&#10;&#10;Descrição gerada com confiança alta">
            <a:extLst>
              <a:ext uri="{FF2B5EF4-FFF2-40B4-BE49-F238E27FC236}">
                <a16:creationId xmlns:a16="http://schemas.microsoft.com/office/drawing/2014/main" id="{CB789EDB-BC17-40D4-A28F-C64C682908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823" y="522055"/>
            <a:ext cx="2748559" cy="12872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D139DB-61F1-4DB7-9975-C471C8A14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471" y="3141431"/>
            <a:ext cx="1950720" cy="226771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4DFA427-B04C-4116-86A3-693AF7E58A1C}"/>
              </a:ext>
            </a:extLst>
          </p:cNvPr>
          <p:cNvSpPr/>
          <p:nvPr/>
        </p:nvSpPr>
        <p:spPr>
          <a:xfrm>
            <a:off x="9896475" y="2840109"/>
            <a:ext cx="1400175" cy="236466"/>
          </a:xfrm>
          <a:prstGeom prst="rect">
            <a:avLst/>
          </a:prstGeom>
          <a:solidFill>
            <a:srgbClr val="8BC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A769DC-4D35-433B-85B9-BDBA55E36EBC}"/>
              </a:ext>
            </a:extLst>
          </p:cNvPr>
          <p:cNvSpPr txBox="1"/>
          <p:nvPr/>
        </p:nvSpPr>
        <p:spPr>
          <a:xfrm rot="1681541">
            <a:off x="7332915" y="4173443"/>
            <a:ext cx="246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2018</a:t>
            </a:r>
          </a:p>
        </p:txBody>
      </p:sp>
      <p:grpSp>
        <p:nvGrpSpPr>
          <p:cNvPr id="20" name="Grupo 23">
            <a:extLst>
              <a:ext uri="{FF2B5EF4-FFF2-40B4-BE49-F238E27FC236}">
                <a16:creationId xmlns:a16="http://schemas.microsoft.com/office/drawing/2014/main" id="{D474B9E2-00F8-4E3A-B385-385C00C087DF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2DE55C88-66F5-4058-9BA4-9132BC9BA98C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m 22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A043A0D1-96F4-4945-9CF0-B192CA6D7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24" name="Grupo 13">
            <a:extLst>
              <a:ext uri="{FF2B5EF4-FFF2-40B4-BE49-F238E27FC236}">
                <a16:creationId xmlns:a16="http://schemas.microsoft.com/office/drawing/2014/main" id="{C6332D38-1BF4-44C5-BCE0-E660BF4B0C32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847B6EB-DE85-47C5-8E62-6C854C648EDF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A24B76E-C380-46E0-8541-40336AD8F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F85EAEF-31D0-46BD-BA59-B53979104C8B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ED5C931-3D5E-4340-98D0-6E36D37DD6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5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DF23EE-FC3C-48E4-B1C6-77C7E16EC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68892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id="{BFE373F0-5553-43BE-9CB4-74408D40AD1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797CE73-9334-4D53-83AB-F652BD774CBD}"/>
              </a:ext>
            </a:extLst>
          </p:cNvPr>
          <p:cNvSpPr/>
          <p:nvPr/>
        </p:nvSpPr>
        <p:spPr>
          <a:xfrm>
            <a:off x="4056751" y="3933371"/>
            <a:ext cx="5340505" cy="26706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83 dias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16.943 </a:t>
            </a:r>
            <a:r>
              <a:rPr kumimoji="0" lang="pt-P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clicks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totais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9.726 usuários únicos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508 reembolsos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8DC576-9632-4BEE-8ECC-56A0B18C39DC}"/>
              </a:ext>
            </a:extLst>
          </p:cNvPr>
          <p:cNvSpPr txBox="1"/>
          <p:nvPr/>
        </p:nvSpPr>
        <p:spPr>
          <a:xfrm>
            <a:off x="4326096" y="1471329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Junior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1876F6F-41F9-407E-9529-7100DA793F31}"/>
              </a:ext>
            </a:extLst>
          </p:cNvPr>
          <p:cNvSpPr txBox="1"/>
          <p:nvPr/>
        </p:nvSpPr>
        <p:spPr>
          <a:xfrm>
            <a:off x="5566212" y="1160862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ADF59C0-D3CF-4878-9E78-5762FD097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096" y="252847"/>
            <a:ext cx="1981024" cy="132745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8CE51EE-7082-4144-9441-B3DC847F7F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3" b="91753" l="6462" r="89846">
                        <a14:foregroundMark x1="13231" y1="5842" x2="24923" y2="66667"/>
                        <a14:foregroundMark x1="24923" y1="66667" x2="13231" y2="87801"/>
                        <a14:foregroundMark x1="13231" y1="87801" x2="68923" y2="92096"/>
                        <a14:foregroundMark x1="68923" y1="92096" x2="82462" y2="83505"/>
                        <a14:foregroundMark x1="82462" y1="83505" x2="78154" y2="7732"/>
                        <a14:foregroundMark x1="78154" y1="7732" x2="16000" y2="6014"/>
                        <a14:foregroundMark x1="15077" y1="90034" x2="68923" y2="91924"/>
                        <a14:foregroundMark x1="55692" y1="88488" x2="39385" y2="57732"/>
                        <a14:foregroundMark x1="39385" y1="57732" x2="38769" y2="37801"/>
                        <a14:foregroundMark x1="10154" y1="7904" x2="6462" y2="41409"/>
                        <a14:foregroundMark x1="6462" y1="41409" x2="13231" y2="87801"/>
                        <a14:foregroundMark x1="56000" y1="86254" x2="74154" y2="23711"/>
                        <a14:foregroundMark x1="35692" y1="83162" x2="41538" y2="4467"/>
                        <a14:foregroundMark x1="41538" y1="4467" x2="41538" y2="4467"/>
                        <a14:foregroundMark x1="19385" y1="5326" x2="73846" y2="6873"/>
                        <a14:foregroundMark x1="76923" y1="5842" x2="80615" y2="76117"/>
                        <a14:foregroundMark x1="80615" y1="76117" x2="76615" y2="86942"/>
                        <a14:foregroundMark x1="76615" y1="86942" x2="55077" y2="88316"/>
                        <a14:foregroundMark x1="55077" y1="88316" x2="53231" y2="87973"/>
                        <a14:foregroundMark x1="66769" y1="88316" x2="68923" y2="67354"/>
                        <a14:foregroundMark x1="78769" y1="91065" x2="78769" y2="91065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3231" y1="86942" x2="39385" y2="28522"/>
                        <a14:foregroundMark x1="39385" y1="28522" x2="39385" y2="28351"/>
                        <a14:foregroundMark x1="56000" y1="79725" x2="27692" y2="21821"/>
                        <a14:foregroundMark x1="13846" y1="73024" x2="13538" y2="20790"/>
                        <a14:foregroundMark x1="13538" y1="20790" x2="13846" y2="20103"/>
                        <a14:foregroundMark x1="24322" y1="1718" x2="24737" y2="1618"/>
                        <a14:foregroundMark x1="23607" y1="1890" x2="24322" y2="1718"/>
                        <a14:foregroundMark x1="8615" y1="5498" x2="23607" y2="1890"/>
                        <a14:foregroundMark x1="34592" y1="1955" x2="72923" y2="5498"/>
                        <a14:foregroundMark x1="41231" y1="9966" x2="74154" y2="9966"/>
                        <a14:foregroundMark x1="73846" y1="4296" x2="86276" y2="11398"/>
                        <a14:foregroundMark x1="86548" y1="35911" x2="83077" y2="49656"/>
                        <a14:foregroundMark x1="86982" y1="34192" x2="86938" y2="34364"/>
                        <a14:foregroundMark x1="87025" y1="34021" x2="86982" y2="34192"/>
                        <a14:foregroundMark x1="83385" y1="3952" x2="83385" y2="3952"/>
                        <a14:backgroundMark x1="27385" y1="1375" x2="27385" y2="1375"/>
                        <a14:backgroundMark x1="29538" y1="687" x2="29538" y2="687"/>
                        <a14:backgroundMark x1="29538" y1="687" x2="29538" y2="687"/>
                        <a14:backgroundMark x1="29231" y1="1718" x2="29231" y2="1718"/>
                        <a14:backgroundMark x1="27385" y1="1718" x2="27385" y2="1718"/>
                        <a14:backgroundMark x1="27385" y1="1718" x2="27385" y2="1718"/>
                        <a14:backgroundMark x1="27385" y1="1890" x2="27385" y2="1890"/>
                        <a14:backgroundMark x1="27385" y1="1890" x2="27385" y2="1890"/>
                        <a14:backgroundMark x1="88615" y1="22165" x2="88615" y2="22165"/>
                        <a14:backgroundMark x1="88615" y1="22165" x2="88615" y2="26804"/>
                        <a14:backgroundMark x1="88923" y1="14605" x2="88923" y2="34021"/>
                        <a14:backgroundMark x1="88923" y1="15464" x2="88923" y2="11512"/>
                        <a14:backgroundMark x1="88000" y1="13574" x2="87077" y2="18557"/>
                        <a14:backgroundMark x1="88615" y1="11512" x2="88000" y2="15464"/>
                        <a14:backgroundMark x1="88615" y1="34364" x2="88615" y2="35911"/>
                        <a14:backgroundMark x1="88000" y1="34536" x2="88000" y2="34536"/>
                        <a14:backgroundMark x1="87077" y1="34192" x2="87077" y2="34192"/>
                        <a14:backgroundMark x1="87077" y1="34536" x2="87077" y2="34536"/>
                        <a14:backgroundMark x1="25231" y1="1203" x2="35077" y2="1546"/>
                        <a14:backgroundMark x1="24308" y1="1546" x2="24308" y2="1546"/>
                        <a14:backgroundMark x1="23692" y1="1546" x2="23692" y2="1546"/>
                        <a14:backgroundMark x1="24923" y1="1546" x2="24923" y2="1546"/>
                      </a14:backgroundRemoval>
                    </a14:imgEffect>
                  </a14:imgLayer>
                </a14:imgProps>
              </a:ext>
            </a:extLst>
          </a:blip>
          <a:srcRect l="3297" r="9666" b="3963"/>
          <a:stretch/>
        </p:blipFill>
        <p:spPr>
          <a:xfrm>
            <a:off x="9568707" y="2024774"/>
            <a:ext cx="2380343" cy="4703334"/>
          </a:xfrm>
          <a:prstGeom prst="rect">
            <a:avLst/>
          </a:prstGeom>
          <a:effectLst>
            <a:softEdge rad="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735E712-2999-4E70-AA56-3D06B8A46FC1}"/>
              </a:ext>
            </a:extLst>
          </p:cNvPr>
          <p:cNvSpPr txBox="1"/>
          <p:nvPr/>
        </p:nvSpPr>
        <p:spPr>
          <a:xfrm rot="1681541">
            <a:off x="7332915" y="4173443"/>
            <a:ext cx="246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</a:defRPr>
            </a:lvl1pPr>
          </a:lstStyle>
          <a:p>
            <a:r>
              <a:rPr lang="pt-PT" dirty="0"/>
              <a:t>2017</a:t>
            </a:r>
          </a:p>
        </p:txBody>
      </p:sp>
      <p:grpSp>
        <p:nvGrpSpPr>
          <p:cNvPr id="23" name="Grupo 23">
            <a:extLst>
              <a:ext uri="{FF2B5EF4-FFF2-40B4-BE49-F238E27FC236}">
                <a16:creationId xmlns:a16="http://schemas.microsoft.com/office/drawing/2014/main" id="{BD1AB9B5-EDDF-4AE7-80C8-ABE5295121F6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D77A499B-95B6-43D5-82C2-E0D58658A08E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Imagem 24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D4001C83-0C18-4BB8-BF6D-59AE5B3A7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26" name="Grupo 13">
            <a:extLst>
              <a:ext uri="{FF2B5EF4-FFF2-40B4-BE49-F238E27FC236}">
                <a16:creationId xmlns:a16="http://schemas.microsoft.com/office/drawing/2014/main" id="{3BDE890D-204B-4420-9084-FCE5BECDC0F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5714B0A7-6CF7-48D5-8D7B-6846E90E7888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7F4A6A70-8062-4BD2-8F81-E8CD8DB2C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7D58334-B411-484C-9F44-10C0CA8B6CE4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845845CD-671B-473D-BDA0-C46A6A590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CC15E3DC-6605-4502-8EC3-986E846C13B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797CE73-9334-4D53-83AB-F652BD774CBD}"/>
              </a:ext>
            </a:extLst>
          </p:cNvPr>
          <p:cNvSpPr/>
          <p:nvPr/>
        </p:nvSpPr>
        <p:spPr>
          <a:xfrm>
            <a:off x="4056752" y="3933371"/>
            <a:ext cx="5340506" cy="2670629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119 dias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18.477 </a:t>
            </a:r>
            <a:r>
              <a:rPr kumimoji="0" lang="pt-P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clicks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totais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10.368 usuários únicos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1.077 reembolsos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3336B5-A0FD-4094-8A63-211D08DBC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50" y="174077"/>
            <a:ext cx="4762500" cy="23812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0125262-9B66-4F8C-80E1-0D1C7EE45EEB}"/>
              </a:ext>
            </a:extLst>
          </p:cNvPr>
          <p:cNvSpPr txBox="1"/>
          <p:nvPr/>
        </p:nvSpPr>
        <p:spPr>
          <a:xfrm>
            <a:off x="5319215" y="1621408"/>
            <a:ext cx="1784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plitudeCond-Light" panose="02000606040000020004" pitchFamily="2" charset="0"/>
                <a:ea typeface="+mn-ea"/>
                <a:cs typeface="+mn-cs"/>
              </a:rPr>
              <a:t>FINAS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B55B838-2BAE-4C1C-948C-5A1BF7A573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3" b="91753" l="6462" r="89846">
                        <a14:foregroundMark x1="13231" y1="5842" x2="24923" y2="66667"/>
                        <a14:foregroundMark x1="24923" y1="66667" x2="13231" y2="87801"/>
                        <a14:foregroundMark x1="13231" y1="87801" x2="68923" y2="92096"/>
                        <a14:foregroundMark x1="68923" y1="92096" x2="82462" y2="83505"/>
                        <a14:foregroundMark x1="82462" y1="83505" x2="78154" y2="7732"/>
                        <a14:foregroundMark x1="78154" y1="7732" x2="16000" y2="6014"/>
                        <a14:foregroundMark x1="15077" y1="90034" x2="68923" y2="91924"/>
                        <a14:foregroundMark x1="55692" y1="88488" x2="39385" y2="57732"/>
                        <a14:foregroundMark x1="39385" y1="57732" x2="38769" y2="37801"/>
                        <a14:foregroundMark x1="10154" y1="7904" x2="6462" y2="41409"/>
                        <a14:foregroundMark x1="6462" y1="41409" x2="13231" y2="87801"/>
                        <a14:foregroundMark x1="56000" y1="86254" x2="74154" y2="23711"/>
                        <a14:foregroundMark x1="35692" y1="83162" x2="41538" y2="4467"/>
                        <a14:foregroundMark x1="41538" y1="4467" x2="41538" y2="4467"/>
                        <a14:foregroundMark x1="19385" y1="5326" x2="73846" y2="6873"/>
                        <a14:foregroundMark x1="76923" y1="5842" x2="80615" y2="76117"/>
                        <a14:foregroundMark x1="80615" y1="76117" x2="76615" y2="86942"/>
                        <a14:foregroundMark x1="76615" y1="86942" x2="55077" y2="88316"/>
                        <a14:foregroundMark x1="55077" y1="88316" x2="53231" y2="87973"/>
                        <a14:foregroundMark x1="66769" y1="88316" x2="68923" y2="67354"/>
                        <a14:foregroundMark x1="78769" y1="91065" x2="78769" y2="91065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9692" y1="90550" x2="79692" y2="90550"/>
                        <a14:foregroundMark x1="73231" y1="86942" x2="39385" y2="28522"/>
                        <a14:foregroundMark x1="39385" y1="28522" x2="39385" y2="28351"/>
                        <a14:foregroundMark x1="56000" y1="79725" x2="27692" y2="21821"/>
                        <a14:foregroundMark x1="13846" y1="73024" x2="13538" y2="20790"/>
                        <a14:foregroundMark x1="13538" y1="20790" x2="13846" y2="20103"/>
                        <a14:foregroundMark x1="24322" y1="1718" x2="24737" y2="1618"/>
                        <a14:foregroundMark x1="23607" y1="1890" x2="24322" y2="1718"/>
                        <a14:foregroundMark x1="8615" y1="5498" x2="23607" y2="1890"/>
                        <a14:foregroundMark x1="34592" y1="1955" x2="72923" y2="5498"/>
                        <a14:foregroundMark x1="41231" y1="9966" x2="74154" y2="9966"/>
                        <a14:foregroundMark x1="73846" y1="4296" x2="86276" y2="11398"/>
                        <a14:foregroundMark x1="86548" y1="35911" x2="83077" y2="49656"/>
                        <a14:foregroundMark x1="86982" y1="34192" x2="86938" y2="34364"/>
                        <a14:foregroundMark x1="87025" y1="34021" x2="86982" y2="34192"/>
                        <a14:foregroundMark x1="83385" y1="3952" x2="83385" y2="3952"/>
                        <a14:backgroundMark x1="27385" y1="1375" x2="27385" y2="1375"/>
                        <a14:backgroundMark x1="29538" y1="687" x2="29538" y2="687"/>
                        <a14:backgroundMark x1="29538" y1="687" x2="29538" y2="687"/>
                        <a14:backgroundMark x1="29231" y1="1718" x2="29231" y2="1718"/>
                        <a14:backgroundMark x1="27385" y1="1718" x2="27385" y2="1718"/>
                        <a14:backgroundMark x1="27385" y1="1718" x2="27385" y2="1718"/>
                        <a14:backgroundMark x1="27385" y1="1890" x2="27385" y2="1890"/>
                        <a14:backgroundMark x1="27385" y1="1890" x2="27385" y2="1890"/>
                        <a14:backgroundMark x1="88615" y1="22165" x2="88615" y2="22165"/>
                        <a14:backgroundMark x1="88615" y1="22165" x2="88615" y2="26804"/>
                        <a14:backgroundMark x1="88923" y1="14605" x2="88923" y2="34021"/>
                        <a14:backgroundMark x1="88923" y1="15464" x2="88923" y2="11512"/>
                        <a14:backgroundMark x1="88000" y1="13574" x2="87077" y2="18557"/>
                        <a14:backgroundMark x1="88615" y1="11512" x2="88000" y2="15464"/>
                        <a14:backgroundMark x1="88615" y1="34364" x2="88615" y2="35911"/>
                        <a14:backgroundMark x1="88000" y1="34536" x2="88000" y2="34536"/>
                        <a14:backgroundMark x1="87077" y1="34192" x2="87077" y2="34192"/>
                        <a14:backgroundMark x1="87077" y1="34536" x2="87077" y2="34536"/>
                        <a14:backgroundMark x1="25231" y1="1203" x2="35077" y2="1546"/>
                        <a14:backgroundMark x1="24308" y1="1546" x2="24308" y2="1546"/>
                        <a14:backgroundMark x1="23692" y1="1546" x2="23692" y2="1546"/>
                        <a14:backgroundMark x1="24923" y1="1546" x2="24923" y2="1546"/>
                      </a14:backgroundRemoval>
                    </a14:imgEffect>
                  </a14:imgLayer>
                </a14:imgProps>
              </a:ext>
            </a:extLst>
          </a:blip>
          <a:srcRect l="3297" r="9666" b="3963"/>
          <a:stretch/>
        </p:blipFill>
        <p:spPr>
          <a:xfrm>
            <a:off x="9568707" y="2024774"/>
            <a:ext cx="2380343" cy="470333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E8024C6-900F-447E-9E23-3AEBBE38D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30" y="3101427"/>
            <a:ext cx="1927288" cy="229353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F7B2BB8-ECD6-4F4B-861E-83177F82D5C1}"/>
              </a:ext>
            </a:extLst>
          </p:cNvPr>
          <p:cNvSpPr txBox="1"/>
          <p:nvPr/>
        </p:nvSpPr>
        <p:spPr>
          <a:xfrm rot="1681541">
            <a:off x="7332915" y="4173443"/>
            <a:ext cx="246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</a:defRPr>
            </a:lvl1pPr>
          </a:lstStyle>
          <a:p>
            <a:r>
              <a:rPr lang="pt-PT" dirty="0"/>
              <a:t>2017</a:t>
            </a:r>
          </a:p>
        </p:txBody>
      </p:sp>
      <p:grpSp>
        <p:nvGrpSpPr>
          <p:cNvPr id="21" name="Grupo 23">
            <a:extLst>
              <a:ext uri="{FF2B5EF4-FFF2-40B4-BE49-F238E27FC236}">
                <a16:creationId xmlns:a16="http://schemas.microsoft.com/office/drawing/2014/main" id="{F55045BE-9D49-421E-AB9B-A7EC1D1B03F8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822344D4-5D59-48FE-B461-A04A10A698A3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m 22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671A9B82-FF89-4115-9628-FCBA22DFE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24" name="Grupo 13">
            <a:extLst>
              <a:ext uri="{FF2B5EF4-FFF2-40B4-BE49-F238E27FC236}">
                <a16:creationId xmlns:a16="http://schemas.microsoft.com/office/drawing/2014/main" id="{F8D92F90-DFA5-4333-8AEB-985DAF5C7DDE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CF9B98B9-722F-4A9B-BF10-07252C313774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F9575937-3220-4C02-88AA-6D656F576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070CA16-7058-4387-9FA9-E934B3F62237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EAD0FCD-A563-43F1-AFFE-DE622DFFEF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8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E84E0E07-8DCA-4747-89FE-3091613811D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797CE73-9334-4D53-83AB-F652BD774CBD}"/>
              </a:ext>
            </a:extLst>
          </p:cNvPr>
          <p:cNvSpPr/>
          <p:nvPr/>
        </p:nvSpPr>
        <p:spPr>
          <a:xfrm>
            <a:off x="4056752" y="3933371"/>
            <a:ext cx="5340506" cy="2670629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15 dias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6.500 </a:t>
            </a:r>
            <a:r>
              <a:rPr kumimoji="0" lang="pt-P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clicks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totais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4.000 usuários únicos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450 reembolsos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8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3839C008-C184-4E12-9BE6-1F17FEBE1FC2}"/>
              </a:ext>
            </a:extLst>
          </p:cNvPr>
          <p:cNvGrpSpPr/>
          <p:nvPr/>
        </p:nvGrpSpPr>
        <p:grpSpPr>
          <a:xfrm>
            <a:off x="9600882" y="2033431"/>
            <a:ext cx="2377540" cy="4706952"/>
            <a:chOff x="5952807" y="1455787"/>
            <a:chExt cx="2377540" cy="4706952"/>
          </a:xfrm>
        </p:grpSpPr>
        <p:pic>
          <p:nvPicPr>
            <p:cNvPr id="10" name="Imagem 9" descr="Uma imagem com monitor, eletrónica, telemóvel, telefone&#10;&#10;Descrição gerada com confiança muito alta">
              <a:extLst>
                <a:ext uri="{FF2B5EF4-FFF2-40B4-BE49-F238E27FC236}">
                  <a16:creationId xmlns:a16="http://schemas.microsoft.com/office/drawing/2014/main" id="{0A8FB831-E186-44D3-86B4-730257DF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807" y="1455787"/>
              <a:ext cx="2377540" cy="4706952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E90E7E5-85E6-4B0F-8460-E9A4D5A6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739" y="2126602"/>
              <a:ext cx="1936035" cy="3142083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4E6A84A5-32DC-423A-B382-88D495265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57" y="116332"/>
            <a:ext cx="2972895" cy="1757142"/>
          </a:xfrm>
          <a:prstGeom prst="rect">
            <a:avLst/>
          </a:prstGeom>
          <a:effectLst>
            <a:glow rad="203200">
              <a:schemeClr val="bg1">
                <a:alpha val="32000"/>
              </a:schemeClr>
            </a:glo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0572A3B-4213-4AD4-A86E-91947495BE4E}"/>
              </a:ext>
            </a:extLst>
          </p:cNvPr>
          <p:cNvSpPr txBox="1"/>
          <p:nvPr/>
        </p:nvSpPr>
        <p:spPr>
          <a:xfrm rot="1681541">
            <a:off x="7332915" y="4173443"/>
            <a:ext cx="246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</a:defRPr>
            </a:lvl1pPr>
          </a:lstStyle>
          <a:p>
            <a:r>
              <a:rPr lang="pt-PT" dirty="0"/>
              <a:t>2018</a:t>
            </a:r>
          </a:p>
        </p:txBody>
      </p:sp>
      <p:grpSp>
        <p:nvGrpSpPr>
          <p:cNvPr id="16" name="Grupo 23">
            <a:extLst>
              <a:ext uri="{FF2B5EF4-FFF2-40B4-BE49-F238E27FC236}">
                <a16:creationId xmlns:a16="http://schemas.microsoft.com/office/drawing/2014/main" id="{F562A2F6-D03D-494E-B111-DF2F7DA8CCD8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6657CC00-884D-47FA-8A0E-86352B2BF830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Imagem 19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5B7F68B5-32A3-435D-926A-6EBC1007A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22" name="Grupo 13">
            <a:extLst>
              <a:ext uri="{FF2B5EF4-FFF2-40B4-BE49-F238E27FC236}">
                <a16:creationId xmlns:a16="http://schemas.microsoft.com/office/drawing/2014/main" id="{AA9E6BE9-3D5A-4628-B5CE-523CEFB40090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802C972-C365-409F-A720-7BF42ACB30E9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21CF5818-75E7-4141-8084-BD11E1365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C4C0D60-F016-4AC0-AC6F-9719336476DC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B1EB749A-3992-4CD2-A9EB-5B675C5E93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03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25228"/>
            <a:ext cx="12192000" cy="68892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A3FC4A57-DA72-431F-9483-60382EA2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865167"/>
            <a:ext cx="30399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PROPOSTA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F037C2F-BF9D-47AD-AEBD-81432AB8052D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3B24DC9-25EA-4ADB-9252-A2AE4E3CD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3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81278253-3DFF-47E0-8E72-D0D141E1A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591"/>
            <a:ext cx="12192000" cy="6381126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3F4283D0-3E9E-4048-8775-93C90E75AC84}"/>
              </a:ext>
            </a:extLst>
          </p:cNvPr>
          <p:cNvGrpSpPr/>
          <p:nvPr/>
        </p:nvGrpSpPr>
        <p:grpSpPr>
          <a:xfrm>
            <a:off x="4127130" y="4145772"/>
            <a:ext cx="1810868" cy="2232660"/>
            <a:chOff x="4127130" y="4145772"/>
            <a:chExt cx="1810868" cy="2232660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C61921AB-0E1D-4414-A6BC-5A4F11CC6C2B}"/>
                </a:ext>
              </a:extLst>
            </p:cNvPr>
            <p:cNvGrpSpPr/>
            <p:nvPr/>
          </p:nvGrpSpPr>
          <p:grpSpPr>
            <a:xfrm>
              <a:off x="4152900" y="4145772"/>
              <a:ext cx="1785098" cy="2232660"/>
              <a:chOff x="4152900" y="1752600"/>
              <a:chExt cx="1785098" cy="2232660"/>
            </a:xfrm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2D0DFA59-8576-4BF6-A85E-F4AF56047764}"/>
                  </a:ext>
                </a:extLst>
              </p:cNvPr>
              <p:cNvSpPr/>
              <p:nvPr/>
            </p:nvSpPr>
            <p:spPr>
              <a:xfrm>
                <a:off x="4152900" y="1752600"/>
                <a:ext cx="1785098" cy="223266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FDF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FAE559D6-872E-4BCD-AB12-B0E055F30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894" y="3563154"/>
                <a:ext cx="321043" cy="335636"/>
              </a:xfrm>
              <a:prstGeom prst="rect">
                <a:avLst/>
              </a:prstGeom>
            </p:spPr>
          </p:pic>
        </p:grp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FF9F176-602E-467A-9979-BFC08544C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193" t="28062" r="14227" b="40051"/>
            <a:stretch/>
          </p:blipFill>
          <p:spPr>
            <a:xfrm>
              <a:off x="4204851" y="4221071"/>
              <a:ext cx="1679086" cy="1620086"/>
            </a:xfrm>
            <a:prstGeom prst="rect">
              <a:avLst/>
            </a:prstGeom>
          </p:spPr>
        </p:pic>
        <p:pic>
          <p:nvPicPr>
            <p:cNvPr id="28" name="Imagem 27" descr="Uma imagem com ClipArt&#10;&#10;Descrição gerada automaticamente">
              <a:extLst>
                <a:ext uri="{FF2B5EF4-FFF2-40B4-BE49-F238E27FC236}">
                  <a16:creationId xmlns:a16="http://schemas.microsoft.com/office/drawing/2014/main" id="{BFD7C138-BA7B-4235-8A49-DAEF6D450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641" y="4186498"/>
              <a:ext cx="503616" cy="285489"/>
            </a:xfrm>
            <a:prstGeom prst="rect">
              <a:avLst/>
            </a:prstGeom>
          </p:spPr>
        </p:pic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1D393DD-22FE-4398-93DA-E44786D01006}"/>
                </a:ext>
              </a:extLst>
            </p:cNvPr>
            <p:cNvGrpSpPr/>
            <p:nvPr/>
          </p:nvGrpSpPr>
          <p:grpSpPr>
            <a:xfrm>
              <a:off x="4127130" y="5932930"/>
              <a:ext cx="1679086" cy="385231"/>
              <a:chOff x="4113071" y="3514345"/>
              <a:chExt cx="1679086" cy="385231"/>
            </a:xfrm>
          </p:grpSpPr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14956952-C8CC-40CA-A4C3-19C36ED369E9}"/>
                  </a:ext>
                </a:extLst>
              </p:cNvPr>
              <p:cNvSpPr txBox="1"/>
              <p:nvPr/>
            </p:nvSpPr>
            <p:spPr>
              <a:xfrm>
                <a:off x="4113071" y="3668744"/>
                <a:ext cx="167908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PT"/>
                </a:defPPr>
                <a:lvl1pPr>
                  <a:defRPr sz="900" b="1">
                    <a:solidFill>
                      <a:srgbClr val="FFA639"/>
                    </a:solidFill>
                    <a:latin typeface="Arial Nova" panose="020B0504020202020204" pitchFamily="34" charset="0"/>
                  </a:defRPr>
                </a:lvl1pPr>
              </a:lstStyle>
              <a:p>
                <a:r>
                  <a:rPr lang="pt-PT" b="0" dirty="0">
                    <a:solidFill>
                      <a:srgbClr val="5B6972"/>
                    </a:solidFill>
                  </a:rPr>
                  <a:t>Pastel de Nata </a:t>
                </a:r>
                <a:r>
                  <a:rPr lang="pt-PT" b="0" dirty="0" err="1">
                    <a:solidFill>
                      <a:srgbClr val="5B6972"/>
                    </a:solidFill>
                  </a:rPr>
                  <a:t>Nham</a:t>
                </a:r>
                <a:r>
                  <a:rPr lang="pt-PT" b="0" dirty="0">
                    <a:solidFill>
                      <a:srgbClr val="5B6972"/>
                    </a:solidFill>
                  </a:rPr>
                  <a:t> </a:t>
                </a:r>
                <a:r>
                  <a:rPr lang="pt-PT" b="0" dirty="0" err="1">
                    <a:solidFill>
                      <a:srgbClr val="5B6972"/>
                    </a:solidFill>
                  </a:rPr>
                  <a:t>Nham</a:t>
                </a:r>
                <a:endParaRPr lang="pt-PT" b="0" dirty="0">
                  <a:solidFill>
                    <a:srgbClr val="5B6972"/>
                  </a:solidFill>
                </a:endParaRPr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F7D80627-D9C5-4A8D-9018-DABF09470B27}"/>
                  </a:ext>
                </a:extLst>
              </p:cNvPr>
              <p:cNvSpPr txBox="1"/>
              <p:nvPr/>
            </p:nvSpPr>
            <p:spPr>
              <a:xfrm>
                <a:off x="4115987" y="3514345"/>
                <a:ext cx="13559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900" b="1" dirty="0">
                    <a:solidFill>
                      <a:srgbClr val="FFA639"/>
                    </a:solidFill>
                    <a:latin typeface="Arial Nova" panose="020B0504020202020204" pitchFamily="34" charset="0"/>
                  </a:rPr>
                  <a:t>€0,50 Reembolso</a:t>
                </a:r>
              </a:p>
            </p:txBody>
          </p:sp>
        </p:grp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B3EA056B-EBE5-4AAC-ADF5-6E247E89E381}"/>
                </a:ext>
              </a:extLst>
            </p:cNvPr>
            <p:cNvSpPr/>
            <p:nvPr/>
          </p:nvSpPr>
          <p:spPr>
            <a:xfrm>
              <a:off x="5254625" y="5508180"/>
              <a:ext cx="603250" cy="302649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PT" sz="1350" b="1" dirty="0"/>
                <a:t>€0,50</a:t>
              </a: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E0217C63-98F4-4915-8F3C-C8EC39291289}"/>
                </a:ext>
              </a:extLst>
            </p:cNvPr>
            <p:cNvSpPr/>
            <p:nvPr/>
          </p:nvSpPr>
          <p:spPr>
            <a:xfrm>
              <a:off x="4198894" y="5659504"/>
              <a:ext cx="410622" cy="280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81695E9-9EDB-4092-8465-DC4D31A5ECB4}"/>
              </a:ext>
            </a:extLst>
          </p:cNvPr>
          <p:cNvGrpSpPr/>
          <p:nvPr/>
        </p:nvGrpSpPr>
        <p:grpSpPr>
          <a:xfrm>
            <a:off x="4152900" y="1752600"/>
            <a:ext cx="1785098" cy="2232660"/>
            <a:chOff x="4152900" y="1752600"/>
            <a:chExt cx="1785098" cy="2232660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96781B6-70AE-4F81-8756-DBE1C6F301AE}"/>
                </a:ext>
              </a:extLst>
            </p:cNvPr>
            <p:cNvSpPr/>
            <p:nvPr/>
          </p:nvSpPr>
          <p:spPr>
            <a:xfrm>
              <a:off x="4152900" y="1752600"/>
              <a:ext cx="1785098" cy="223266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FDF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CF456A1-D5E5-45E8-9B31-EEBDEDF41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894" y="3563154"/>
              <a:ext cx="321043" cy="335636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2EC130E-0626-4324-9C32-184319CE5195}"/>
              </a:ext>
            </a:extLst>
          </p:cNvPr>
          <p:cNvGrpSpPr/>
          <p:nvPr/>
        </p:nvGrpSpPr>
        <p:grpSpPr>
          <a:xfrm>
            <a:off x="4198894" y="1814913"/>
            <a:ext cx="1690992" cy="1585882"/>
            <a:chOff x="4204851" y="1805248"/>
            <a:chExt cx="1690992" cy="1585882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7A875F6B-560C-4169-B841-18E995ED1AA3}"/>
                </a:ext>
              </a:extLst>
            </p:cNvPr>
            <p:cNvGrpSpPr/>
            <p:nvPr/>
          </p:nvGrpSpPr>
          <p:grpSpPr>
            <a:xfrm>
              <a:off x="4204851" y="1805248"/>
              <a:ext cx="1685043" cy="1470713"/>
              <a:chOff x="4204851" y="1805248"/>
              <a:chExt cx="1685043" cy="1470713"/>
            </a:xfrm>
          </p:grpSpPr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B1885E38-87D9-49F1-81BD-7356833706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0714" t="27695" r="59099" b="44847"/>
              <a:stretch/>
            </p:blipFill>
            <p:spPr>
              <a:xfrm>
                <a:off x="4204851" y="1805248"/>
                <a:ext cx="1685043" cy="1470713"/>
              </a:xfrm>
              <a:prstGeom prst="rect">
                <a:avLst/>
              </a:prstGeom>
            </p:spPr>
          </p:pic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83810405-EE2E-47BE-90EB-06CA2756B15F}"/>
                  </a:ext>
                </a:extLst>
              </p:cNvPr>
              <p:cNvSpPr/>
              <p:nvPr/>
            </p:nvSpPr>
            <p:spPr>
              <a:xfrm>
                <a:off x="5622131" y="2925588"/>
                <a:ext cx="266568" cy="160512"/>
              </a:xfrm>
              <a:prstGeom prst="rect">
                <a:avLst/>
              </a:prstGeom>
              <a:solidFill>
                <a:srgbClr val="F2F7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238FDB3-5E11-4163-B492-00282E2CA10F}"/>
                </a:ext>
              </a:extLst>
            </p:cNvPr>
            <p:cNvSpPr/>
            <p:nvPr/>
          </p:nvSpPr>
          <p:spPr>
            <a:xfrm>
              <a:off x="5350669" y="3088481"/>
              <a:ext cx="545174" cy="302649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350" b="1" dirty="0"/>
                <a:t>-45%</a:t>
              </a:r>
            </a:p>
          </p:txBody>
        </p:sp>
      </p:grpSp>
      <p:pic>
        <p:nvPicPr>
          <p:cNvPr id="3" name="Imagem 2" descr="Uma imagem com ClipArt&#10;&#10;Descrição gerada automaticamente">
            <a:extLst>
              <a:ext uri="{FF2B5EF4-FFF2-40B4-BE49-F238E27FC236}">
                <a16:creationId xmlns:a16="http://schemas.microsoft.com/office/drawing/2014/main" id="{AF0558F3-10EC-43D2-B9AE-A76D96E28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41" y="1805248"/>
            <a:ext cx="503616" cy="285489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8D76EC8D-F40F-4543-8268-AB77C8B9E2DF}"/>
              </a:ext>
            </a:extLst>
          </p:cNvPr>
          <p:cNvGrpSpPr/>
          <p:nvPr/>
        </p:nvGrpSpPr>
        <p:grpSpPr>
          <a:xfrm>
            <a:off x="4113071" y="3514345"/>
            <a:ext cx="1679086" cy="385231"/>
            <a:chOff x="4113071" y="3514345"/>
            <a:chExt cx="1679086" cy="385231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423F0178-440B-417D-9A8A-92E25E828414}"/>
                </a:ext>
              </a:extLst>
            </p:cNvPr>
            <p:cNvSpPr txBox="1"/>
            <p:nvPr/>
          </p:nvSpPr>
          <p:spPr>
            <a:xfrm>
              <a:off x="4115987" y="3514345"/>
              <a:ext cx="13559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>
                  <a:solidFill>
                    <a:srgbClr val="FFA639"/>
                  </a:solidFill>
                  <a:latin typeface="Arial Nova" panose="020B0504020202020204" pitchFamily="34" charset="0"/>
                </a:rPr>
                <a:t>Reembolso de 45%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F2C2D986-1FE1-4D45-A4E1-2706A424F13A}"/>
                </a:ext>
              </a:extLst>
            </p:cNvPr>
            <p:cNvSpPr txBox="1"/>
            <p:nvPr/>
          </p:nvSpPr>
          <p:spPr>
            <a:xfrm>
              <a:off x="4113071" y="3668744"/>
              <a:ext cx="16790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900" b="1">
                  <a:solidFill>
                    <a:srgbClr val="FFA639"/>
                  </a:solidFill>
                  <a:latin typeface="Arial Nova" panose="020B0504020202020204" pitchFamily="34" charset="0"/>
                </a:defRPr>
              </a:lvl1pPr>
            </a:lstStyle>
            <a:p>
              <a:r>
                <a:rPr lang="pt-PT" b="0" dirty="0">
                  <a:solidFill>
                    <a:srgbClr val="5B6972"/>
                  </a:solidFill>
                </a:rPr>
                <a:t>Laranja Nacional</a:t>
              </a:r>
            </a:p>
          </p:txBody>
        </p:sp>
      </p:grpSp>
      <p:pic>
        <p:nvPicPr>
          <p:cNvPr id="4" name="Imagem 3" descr="Uma imagem com interior, sentado&#10;&#10;Descrição gerada automaticamente">
            <a:extLst>
              <a:ext uri="{FF2B5EF4-FFF2-40B4-BE49-F238E27FC236}">
                <a16:creationId xmlns:a16="http://schemas.microsoft.com/office/drawing/2014/main" id="{3B8834C7-8C87-4278-A3B6-F27001B33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687">
            <a:off x="3961383" y="24912"/>
            <a:ext cx="8121757" cy="6091317"/>
          </a:xfrm>
          <a:prstGeom prst="rect">
            <a:avLst/>
          </a:prstGeom>
          <a:effectLst>
            <a:outerShdw blurRad="482600" dist="215900" dir="3780000" algn="ctr" rotWithShape="0">
              <a:srgbClr val="000000">
                <a:alpha val="80000"/>
              </a:srgbClr>
            </a:outerShdw>
          </a:effectLst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31239"/>
            <a:ext cx="12192000" cy="688923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F037C2F-BF9D-47AD-AEBD-81432AB8052D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3B24DC9-25EA-4ADB-9252-A2AE4E3CD1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A3FC4A57-DA72-431F-9483-60382EA2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865167"/>
            <a:ext cx="30399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PROPOSTA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4883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0F9D8050-9183-4D3C-A6BF-DFB34E717BD3}"/>
              </a:ext>
            </a:extLst>
          </p:cNvPr>
          <p:cNvSpPr/>
          <p:nvPr/>
        </p:nvSpPr>
        <p:spPr>
          <a:xfrm>
            <a:off x="-2" y="0"/>
            <a:ext cx="12192000" cy="6837922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 l="-1" r="-2247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bject 4">
            <a:hlinkClick r:id="rId3"/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3236"/>
            <a:ext cx="12192000" cy="685799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A8A9F95-DFB2-4E21-AE10-A04233FDD930}"/>
              </a:ext>
            </a:extLst>
          </p:cNvPr>
          <p:cNvSpPr/>
          <p:nvPr/>
        </p:nvSpPr>
        <p:spPr>
          <a:xfrm>
            <a:off x="3596359" y="4472003"/>
            <a:ext cx="335803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2E2771C-D494-4B07-A335-7420B1D8DA4E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DDEDC1D2-E4E4-42D4-8FFD-325919C31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44C29D8-A3AE-4382-982E-CA1BB0BDA78B}"/>
              </a:ext>
            </a:extLst>
          </p:cNvPr>
          <p:cNvGrpSpPr/>
          <p:nvPr/>
        </p:nvGrpSpPr>
        <p:grpSpPr>
          <a:xfrm>
            <a:off x="3809621" y="366969"/>
            <a:ext cx="7265107" cy="5160892"/>
            <a:chOff x="3742988" y="555206"/>
            <a:chExt cx="8833947" cy="6357003"/>
          </a:xfrm>
        </p:grpSpPr>
        <p:sp>
          <p:nvSpPr>
            <p:cNvPr id="28" name="Rectangle 31">
              <a:extLst>
                <a:ext uri="{FF2B5EF4-FFF2-40B4-BE49-F238E27FC236}">
                  <a16:creationId xmlns:a16="http://schemas.microsoft.com/office/drawing/2014/main" id="{3BAC0CF2-F1E9-48F5-9F0C-80DB898F987B}"/>
                </a:ext>
              </a:extLst>
            </p:cNvPr>
            <p:cNvSpPr/>
            <p:nvPr/>
          </p:nvSpPr>
          <p:spPr>
            <a:xfrm>
              <a:off x="3742988" y="2290550"/>
              <a:ext cx="231963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r>
                <a:rPr lang="fr-FR" sz="9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Possibilidade</a:t>
              </a:r>
              <a:r>
                <a:rPr lang="fr-F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 </a:t>
              </a:r>
              <a:r>
                <a:rPr lang="fr-FR" sz="9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geolocalização</a:t>
              </a:r>
              <a:endParaRPr lang="fr-F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99C75711-0060-4580-814E-B502860360A5}"/>
                </a:ext>
              </a:extLst>
            </p:cNvPr>
            <p:cNvSpPr/>
            <p:nvPr/>
          </p:nvSpPr>
          <p:spPr>
            <a:xfrm>
              <a:off x="4116964" y="1857796"/>
              <a:ext cx="1739066" cy="379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Pop-Up*</a:t>
              </a:r>
              <a:endParaRPr lang="fr-FR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1" name="Groupe 9">
              <a:extLst>
                <a:ext uri="{FF2B5EF4-FFF2-40B4-BE49-F238E27FC236}">
                  <a16:creationId xmlns:a16="http://schemas.microsoft.com/office/drawing/2014/main" id="{4B4C9A8B-8A66-4EB2-AD58-56DCEC87B348}"/>
                </a:ext>
              </a:extLst>
            </p:cNvPr>
            <p:cNvGrpSpPr/>
            <p:nvPr/>
          </p:nvGrpSpPr>
          <p:grpSpPr>
            <a:xfrm>
              <a:off x="5408302" y="2764378"/>
              <a:ext cx="4861674" cy="3015267"/>
              <a:chOff x="1781356" y="1945324"/>
              <a:chExt cx="5536786" cy="3433982"/>
            </a:xfrm>
          </p:grpSpPr>
          <p:pic>
            <p:nvPicPr>
              <p:cNvPr id="56" name="Image 19">
                <a:extLst>
                  <a:ext uri="{FF2B5EF4-FFF2-40B4-BE49-F238E27FC236}">
                    <a16:creationId xmlns:a16="http://schemas.microsoft.com/office/drawing/2014/main" id="{3562A2F2-5E1B-4DAF-A56F-9CF3ABD1E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1356" y="1945324"/>
                <a:ext cx="5536786" cy="3433982"/>
              </a:xfrm>
              <a:prstGeom prst="rect">
                <a:avLst/>
              </a:prstGeom>
            </p:spPr>
          </p:pic>
          <p:grpSp>
            <p:nvGrpSpPr>
              <p:cNvPr id="57" name="Groupe 8">
                <a:extLst>
                  <a:ext uri="{FF2B5EF4-FFF2-40B4-BE49-F238E27FC236}">
                    <a16:creationId xmlns:a16="http://schemas.microsoft.com/office/drawing/2014/main" id="{2A9CAA13-657A-4B5E-A1CF-E8335B00ABEF}"/>
                  </a:ext>
                </a:extLst>
              </p:cNvPr>
              <p:cNvGrpSpPr/>
              <p:nvPr/>
            </p:nvGrpSpPr>
            <p:grpSpPr>
              <a:xfrm>
                <a:off x="2684413" y="3014233"/>
                <a:ext cx="3298717" cy="1473353"/>
                <a:chOff x="2334061" y="4464113"/>
                <a:chExt cx="3298717" cy="1473353"/>
              </a:xfrm>
            </p:grpSpPr>
            <p:pic>
              <p:nvPicPr>
                <p:cNvPr id="58" name="Image 2">
                  <a:extLst>
                    <a:ext uri="{FF2B5EF4-FFF2-40B4-BE49-F238E27FC236}">
                      <a16:creationId xmlns:a16="http://schemas.microsoft.com/office/drawing/2014/main" id="{8EE8FE05-92DA-4398-AAA3-68CFB34EC0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7692" y="4464113"/>
                  <a:ext cx="3125086" cy="1473353"/>
                </a:xfrm>
                <a:prstGeom prst="rect">
                  <a:avLst/>
                </a:prstGeom>
              </p:spPr>
            </p:pic>
            <p:pic>
              <p:nvPicPr>
                <p:cNvPr id="59" name="Image 3">
                  <a:extLst>
                    <a:ext uri="{FF2B5EF4-FFF2-40B4-BE49-F238E27FC236}">
                      <a16:creationId xmlns:a16="http://schemas.microsoft.com/office/drawing/2014/main" id="{EBFD8EDC-6D97-4AA5-8D5E-F1F7C971E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34061" y="4509120"/>
                  <a:ext cx="3125086" cy="801808"/>
                </a:xfrm>
                <a:prstGeom prst="rect">
                  <a:avLst/>
                </a:prstGeom>
              </p:spPr>
            </p:pic>
          </p:grpSp>
        </p:grpSp>
        <p:pic>
          <p:nvPicPr>
            <p:cNvPr id="54" name="Picture 4" descr="C:\Users\lblain\Google Drive\Sogec\Quoty\Novo\Illustrations médias\média tel.png">
              <a:extLst>
                <a:ext uri="{FF2B5EF4-FFF2-40B4-BE49-F238E27FC236}">
                  <a16:creationId xmlns:a16="http://schemas.microsoft.com/office/drawing/2014/main" id="{794F3D48-82B2-4F29-B785-695AFEE9B5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447452">
              <a:off x="3829856" y="3088139"/>
              <a:ext cx="1730703" cy="3015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63DF8FEC-E932-40D2-BE1A-05C3CE3FD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63042">
              <a:off x="4123201" y="3507834"/>
              <a:ext cx="1208348" cy="2070713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7F30A8-285C-4784-BDCC-65D7A198EBE0}"/>
                </a:ext>
              </a:extLst>
            </p:cNvPr>
            <p:cNvSpPr/>
            <p:nvPr/>
          </p:nvSpPr>
          <p:spPr>
            <a:xfrm>
              <a:off x="3807104" y="1831834"/>
              <a:ext cx="445557" cy="441791"/>
            </a:xfrm>
            <a:prstGeom prst="ellipse">
              <a:avLst/>
            </a:prstGeom>
            <a:solidFill>
              <a:srgbClr val="7AC323"/>
            </a:solidFill>
            <a:ln>
              <a:noFill/>
            </a:ln>
            <a:effectLst>
              <a:outerShdw blurRad="139700" dist="152400" dir="21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pt-PT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Rectangle 13">
              <a:extLst>
                <a:ext uri="{FF2B5EF4-FFF2-40B4-BE49-F238E27FC236}">
                  <a16:creationId xmlns:a16="http://schemas.microsoft.com/office/drawing/2014/main" id="{059E6A61-0CC4-4023-9A82-D0D67EA1F78A}"/>
                </a:ext>
              </a:extLst>
            </p:cNvPr>
            <p:cNvSpPr/>
            <p:nvPr/>
          </p:nvSpPr>
          <p:spPr>
            <a:xfrm>
              <a:off x="7053029" y="1819596"/>
              <a:ext cx="1777241" cy="3829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Banner</a:t>
              </a:r>
            </a:p>
          </p:txBody>
        </p:sp>
        <p:pic>
          <p:nvPicPr>
            <p:cNvPr id="52" name="Picture 4" descr="C:\Users\lblain\Google Drive\Sogec\Quoty\Novo\Illustrations médias\média tel.png">
              <a:extLst>
                <a:ext uri="{FF2B5EF4-FFF2-40B4-BE49-F238E27FC236}">
                  <a16:creationId xmlns:a16="http://schemas.microsoft.com/office/drawing/2014/main" id="{69138651-88E3-47F3-A28D-5EACCAA0CD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82034" y="2748580"/>
              <a:ext cx="1596188" cy="292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11">
              <a:extLst>
                <a:ext uri="{FF2B5EF4-FFF2-40B4-BE49-F238E27FC236}">
                  <a16:creationId xmlns:a16="http://schemas.microsoft.com/office/drawing/2014/main" id="{2BC711F6-92F0-478B-BDF5-B60E6AD5C690}"/>
                </a:ext>
              </a:extLst>
            </p:cNvPr>
            <p:cNvSpPr/>
            <p:nvPr/>
          </p:nvSpPr>
          <p:spPr>
            <a:xfrm>
              <a:off x="9904312" y="1816722"/>
              <a:ext cx="2421234" cy="379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Push notification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E521FE1-49B6-41A9-98A9-5A14D6B515C1}"/>
                </a:ext>
              </a:extLst>
            </p:cNvPr>
            <p:cNvSpPr/>
            <p:nvPr/>
          </p:nvSpPr>
          <p:spPr>
            <a:xfrm>
              <a:off x="9622717" y="1785066"/>
              <a:ext cx="445557" cy="441791"/>
            </a:xfrm>
            <a:prstGeom prst="ellipse">
              <a:avLst/>
            </a:prstGeom>
            <a:solidFill>
              <a:srgbClr val="7AC323"/>
            </a:solidFill>
            <a:ln>
              <a:noFill/>
            </a:ln>
            <a:effectLst>
              <a:outerShdw blurRad="139700" dist="152400" dir="21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pt-PT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9EAEE38-B7DE-4541-9E11-1FB20E1E7F60}"/>
                </a:ext>
              </a:extLst>
            </p:cNvPr>
            <p:cNvSpPr/>
            <p:nvPr/>
          </p:nvSpPr>
          <p:spPr>
            <a:xfrm>
              <a:off x="6746097" y="1785066"/>
              <a:ext cx="445557" cy="441791"/>
            </a:xfrm>
            <a:prstGeom prst="ellipse">
              <a:avLst/>
            </a:prstGeom>
            <a:solidFill>
              <a:srgbClr val="7AC323"/>
            </a:solidFill>
            <a:ln>
              <a:noFill/>
            </a:ln>
            <a:effectLst>
              <a:outerShdw blurRad="139700" dist="152400" dir="21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pt-PT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E67893FD-7BB6-44D4-8452-AAEAF42BB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4362" y="3197110"/>
              <a:ext cx="1102905" cy="1957658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55BD9AF5-9E2F-489B-ADF1-FE699BF9C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9527" y="3252647"/>
              <a:ext cx="3250689" cy="1765689"/>
            </a:xfrm>
            <a:prstGeom prst="rect">
              <a:avLst/>
            </a:prstGeom>
          </p:spPr>
        </p:pic>
        <p:pic>
          <p:nvPicPr>
            <p:cNvPr id="47" name="Image 16">
              <a:extLst>
                <a:ext uri="{FF2B5EF4-FFF2-40B4-BE49-F238E27FC236}">
                  <a16:creationId xmlns:a16="http://schemas.microsoft.com/office/drawing/2014/main" id="{10B9BAAA-6923-4364-B852-602871A71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48804" y="721102"/>
              <a:ext cx="1382278" cy="474271"/>
            </a:xfrm>
            <a:prstGeom prst="rect">
              <a:avLst/>
            </a:prstGeom>
          </p:spPr>
        </p:pic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5B4A2DE8-416A-43AF-93D0-6629D36CC775}"/>
                </a:ext>
              </a:extLst>
            </p:cNvPr>
            <p:cNvSpPr/>
            <p:nvPr/>
          </p:nvSpPr>
          <p:spPr>
            <a:xfrm>
              <a:off x="4008760" y="555206"/>
              <a:ext cx="44815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800" dirty="0">
                  <a:solidFill>
                    <a:srgbClr val="7E7E7C"/>
                  </a:solidFill>
                  <a:latin typeface="Arial Rounded MT Bold" panose="020F0704030504030204" pitchFamily="34" charset="0"/>
                  <a:cs typeface="Avenir Book"/>
                </a:rPr>
                <a:t>Formas de comunicar no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5D639C46-3996-4F9D-800C-C367B27A3808}"/>
                </a:ext>
              </a:extLst>
            </p:cNvPr>
            <p:cNvSpPr txBox="1"/>
            <p:nvPr/>
          </p:nvSpPr>
          <p:spPr>
            <a:xfrm>
              <a:off x="4902806" y="5921390"/>
              <a:ext cx="5265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OFERTA ATÉ 31 DE MARÇO</a:t>
              </a:r>
            </a:p>
            <a:p>
              <a:pPr algn="ctr"/>
              <a:r>
                <a:rPr lang="pt-P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PARA CLIENTES CASHBACK QUOTY</a:t>
              </a:r>
            </a:p>
          </p:txBody>
        </p:sp>
        <p:sp>
          <p:nvSpPr>
            <p:cNvPr id="50" name="Ellipse 18">
              <a:extLst>
                <a:ext uri="{FF2B5EF4-FFF2-40B4-BE49-F238E27FC236}">
                  <a16:creationId xmlns:a16="http://schemas.microsoft.com/office/drawing/2014/main" id="{4A115707-AC50-45AA-AF48-83B234A17920}"/>
                </a:ext>
              </a:extLst>
            </p:cNvPr>
            <p:cNvSpPr/>
            <p:nvPr/>
          </p:nvSpPr>
          <p:spPr>
            <a:xfrm>
              <a:off x="10940235" y="5328033"/>
              <a:ext cx="1636700" cy="1584176"/>
            </a:xfrm>
            <a:prstGeom prst="ellipse">
              <a:avLst/>
            </a:prstGeom>
            <a:solidFill>
              <a:srgbClr val="7BC323">
                <a:alpha val="73000"/>
              </a:srgbClr>
            </a:solidFill>
            <a:ln>
              <a:solidFill>
                <a:srgbClr val="95C11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ZoneTexte 23">
              <a:extLst>
                <a:ext uri="{FF2B5EF4-FFF2-40B4-BE49-F238E27FC236}">
                  <a16:creationId xmlns:a16="http://schemas.microsoft.com/office/drawing/2014/main" id="{6E824C95-B2BC-46F3-B352-EEEDE3E00AE1}"/>
                </a:ext>
              </a:extLst>
            </p:cNvPr>
            <p:cNvSpPr txBox="1"/>
            <p:nvPr/>
          </p:nvSpPr>
          <p:spPr>
            <a:xfrm>
              <a:off x="10936044" y="5398534"/>
              <a:ext cx="1633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7 dias 420€</a:t>
              </a:r>
            </a:p>
            <a:p>
              <a:pPr algn="ctr"/>
              <a:r>
                <a:rPr lang="pt-PT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15 dias 780€</a:t>
              </a:r>
            </a:p>
          </p:txBody>
        </p:sp>
      </p:grpSp>
      <p:sp>
        <p:nvSpPr>
          <p:cNvPr id="60" name="object 10">
            <a:extLst>
              <a:ext uri="{FF2B5EF4-FFF2-40B4-BE49-F238E27FC236}">
                <a16:creationId xmlns:a16="http://schemas.microsoft.com/office/drawing/2014/main" id="{C17DF3F6-BCAA-401A-9A80-A6319EC3C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865167"/>
            <a:ext cx="30399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MEDIA PACK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254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esultado de imagem para digital services">
            <a:extLst>
              <a:ext uri="{FF2B5EF4-FFF2-40B4-BE49-F238E27FC236}">
                <a16:creationId xmlns:a16="http://schemas.microsoft.com/office/drawing/2014/main" id="{7C067531-67E8-461F-8E8F-56B192631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/>
          <a:stretch/>
        </p:blipFill>
        <p:spPr bwMode="auto">
          <a:xfrm>
            <a:off x="0" y="-27384"/>
            <a:ext cx="122301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9F5E55C-A9EE-4C62-A3E6-E9AC31B59A98}"/>
              </a:ext>
            </a:extLst>
          </p:cNvPr>
          <p:cNvSpPr/>
          <p:nvPr/>
        </p:nvSpPr>
        <p:spPr>
          <a:xfrm>
            <a:off x="14514" y="-27384"/>
            <a:ext cx="12215586" cy="6885384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Imagem 1029" descr="Uma imagem com objeto, relógio&#10;&#10;Descrição gerada com confiança muito alta">
            <a:extLst>
              <a:ext uri="{FF2B5EF4-FFF2-40B4-BE49-F238E27FC236}">
                <a16:creationId xmlns:a16="http://schemas.microsoft.com/office/drawing/2014/main" id="{E6E40640-7E21-4520-BBC5-7381ADE4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81" y="598712"/>
            <a:ext cx="5572227" cy="563319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E94AF7B-BB55-4E8B-9FB1-55DDABB3A3A4}"/>
              </a:ext>
            </a:extLst>
          </p:cNvPr>
          <p:cNvSpPr/>
          <p:nvPr/>
        </p:nvSpPr>
        <p:spPr>
          <a:xfrm>
            <a:off x="15404592" y="642641"/>
            <a:ext cx="5381180" cy="5446034"/>
          </a:xfrm>
          <a:prstGeom prst="ellipse">
            <a:avLst/>
          </a:prstGeom>
          <a:noFill/>
          <a:ln w="187325" cmpd="dbl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 descr="Resultado de imagem para marketing digital">
            <a:extLst>
              <a:ext uri="{FF2B5EF4-FFF2-40B4-BE49-F238E27FC236}">
                <a16:creationId xmlns:a16="http://schemas.microsoft.com/office/drawing/2014/main" id="{5EF23308-A234-4C85-8A94-2AE7090F7D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0058" y="30734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420CE7-FB58-4D6B-B405-9471A9A3EC81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E0ADCA2-4861-47B5-A3A6-889529D64F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211" y="7146780"/>
            <a:ext cx="1459481" cy="4613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A4F28A-36F9-408B-B5BB-E20731CEF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3" y="2616652"/>
            <a:ext cx="2396198" cy="914677"/>
          </a:xfrm>
          <a:prstGeom prst="rect">
            <a:avLst/>
          </a:prstGeom>
        </p:spPr>
      </p:pic>
      <p:pic>
        <p:nvPicPr>
          <p:cNvPr id="10" name="Imagem 9" descr="Uma imagem com ClipArt&#10;&#10;Descrição gerada com confiança alta">
            <a:extLst>
              <a:ext uri="{FF2B5EF4-FFF2-40B4-BE49-F238E27FC236}">
                <a16:creationId xmlns:a16="http://schemas.microsoft.com/office/drawing/2014/main" id="{05C46E08-4B85-4A73-8A58-7FB97E1FB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06" y="512130"/>
            <a:ext cx="1614154" cy="130611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08F4402-D386-4AB1-9BEC-D4DA91F0F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09" y="4966576"/>
            <a:ext cx="920126" cy="82356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0C32A46-A72F-449F-A753-50AB3F785E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45" y="5714296"/>
            <a:ext cx="2785132" cy="104442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DA4F12E-67F1-4308-8471-45DB809E06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27522" r="28195" b="28317"/>
          <a:stretch/>
        </p:blipFill>
        <p:spPr>
          <a:xfrm>
            <a:off x="8425880" y="386623"/>
            <a:ext cx="1203862" cy="119995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361CB88E-3864-4568-AC69-F0C202DA5B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2775" y="2802177"/>
            <a:ext cx="1884799" cy="188479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D802998-AD67-4463-A069-23CF7F33E8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24" y="2915336"/>
            <a:ext cx="1672668" cy="1669975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1F3B07B-1117-42AD-9B3C-500A657D8B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3" y="3126672"/>
            <a:ext cx="3118757" cy="683008"/>
          </a:xfrm>
          <a:prstGeom prst="rect">
            <a:avLst/>
          </a:prstGeom>
        </p:spPr>
      </p:pic>
      <p:pic>
        <p:nvPicPr>
          <p:cNvPr id="27" name="Imagem 26" descr="Uma imagem com objeto&#10;&#10;Descrição gerada com confiança alta">
            <a:extLst>
              <a:ext uri="{FF2B5EF4-FFF2-40B4-BE49-F238E27FC236}">
                <a16:creationId xmlns:a16="http://schemas.microsoft.com/office/drawing/2014/main" id="{B1910DD2-5A07-4F45-A5D3-B999390F14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213" y="5792227"/>
            <a:ext cx="2058267" cy="41808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F751ABF-E069-49FF-823F-8A6187F537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43" y="2228445"/>
            <a:ext cx="1161143" cy="456910"/>
          </a:xfrm>
          <a:prstGeom prst="rect">
            <a:avLst/>
          </a:prstGeom>
        </p:spPr>
      </p:pic>
      <p:pic>
        <p:nvPicPr>
          <p:cNvPr id="1024" name="Imagem 1023" descr="Uma imagem com objeto&#10;&#10;Descrição gerada com confiança muito alta">
            <a:extLst>
              <a:ext uri="{FF2B5EF4-FFF2-40B4-BE49-F238E27FC236}">
                <a16:creationId xmlns:a16="http://schemas.microsoft.com/office/drawing/2014/main" id="{8DCBE37A-94FA-4DFF-BEC2-D1D59F3266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70" y="4695619"/>
            <a:ext cx="1413641" cy="522925"/>
          </a:xfrm>
          <a:prstGeom prst="rect">
            <a:avLst/>
          </a:prstGeom>
        </p:spPr>
      </p:pic>
      <p:pic>
        <p:nvPicPr>
          <p:cNvPr id="1026" name="Imagem 1025">
            <a:extLst>
              <a:ext uri="{FF2B5EF4-FFF2-40B4-BE49-F238E27FC236}">
                <a16:creationId xmlns:a16="http://schemas.microsoft.com/office/drawing/2014/main" id="{9A04DDD6-C8DC-4DF5-A89E-BA433967C8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12" y="3417755"/>
            <a:ext cx="1220374" cy="410974"/>
          </a:xfrm>
          <a:prstGeom prst="rect">
            <a:avLst/>
          </a:prstGeom>
        </p:spPr>
      </p:pic>
      <p:pic>
        <p:nvPicPr>
          <p:cNvPr id="1028" name="Imagem 1027" descr="Uma imagem com ClipArt&#10;&#10;Descrição gerada com confiança muito alta">
            <a:extLst>
              <a:ext uri="{FF2B5EF4-FFF2-40B4-BE49-F238E27FC236}">
                <a16:creationId xmlns:a16="http://schemas.microsoft.com/office/drawing/2014/main" id="{FDB79576-6F53-400F-843B-555349C0D7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62" y="2221056"/>
            <a:ext cx="2233036" cy="522926"/>
          </a:xfrm>
          <a:prstGeom prst="rect">
            <a:avLst/>
          </a:prstGeom>
        </p:spPr>
      </p:pic>
      <p:pic>
        <p:nvPicPr>
          <p:cNvPr id="38" name="Imagem 37" descr="Uma imagem com objeto&#10;&#10;Descrição gerada com confiança alta">
            <a:extLst>
              <a:ext uri="{FF2B5EF4-FFF2-40B4-BE49-F238E27FC236}">
                <a16:creationId xmlns:a16="http://schemas.microsoft.com/office/drawing/2014/main" id="{8C06206E-BBC4-4412-ACD3-60D21522BC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478971"/>
            <a:ext cx="3099358" cy="629557"/>
          </a:xfrm>
          <a:prstGeom prst="rect">
            <a:avLst/>
          </a:prstGeom>
        </p:spPr>
      </p:pic>
      <p:pic>
        <p:nvPicPr>
          <p:cNvPr id="2050" name="Picture 2" descr="LaPoste">
            <a:extLst>
              <a:ext uri="{FF2B5EF4-FFF2-40B4-BE49-F238E27FC236}">
                <a16:creationId xmlns:a16="http://schemas.microsoft.com/office/drawing/2014/main" id="{29DAD415-8148-4812-A3A1-097EF463C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3"/>
          <a:stretch/>
        </p:blipFill>
        <p:spPr bwMode="auto">
          <a:xfrm>
            <a:off x="8971084" y="4073849"/>
            <a:ext cx="1203862" cy="4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diapost Publicite">
            <a:extLst>
              <a:ext uri="{FF2B5EF4-FFF2-40B4-BE49-F238E27FC236}">
                <a16:creationId xmlns:a16="http://schemas.microsoft.com/office/drawing/2014/main" id="{69EAD897-A650-4EA3-AF79-D2F9F62F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430" y="4402189"/>
            <a:ext cx="875243" cy="35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x E-Commerce">
            <a:extLst>
              <a:ext uri="{FF2B5EF4-FFF2-40B4-BE49-F238E27FC236}">
                <a16:creationId xmlns:a16="http://schemas.microsoft.com/office/drawing/2014/main" id="{4185E6B8-2CAC-40B3-909D-5653DC4DE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877" y="4852708"/>
            <a:ext cx="625652" cy="6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laposte.fr/var/laposte/storage/images/particulier/digiposte/content/logo-digiposte/3765350-2-fre-FR/logo-digiposte_large.png">
            <a:extLst>
              <a:ext uri="{FF2B5EF4-FFF2-40B4-BE49-F238E27FC236}">
                <a16:creationId xmlns:a16="http://schemas.microsoft.com/office/drawing/2014/main" id="{FCA31DC7-DCBC-4124-B296-877CC8EE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090" y="5447682"/>
            <a:ext cx="848414" cy="24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e Hub">
            <a:extLst>
              <a:ext uri="{FF2B5EF4-FFF2-40B4-BE49-F238E27FC236}">
                <a16:creationId xmlns:a16="http://schemas.microsoft.com/office/drawing/2014/main" id="{ABA983D1-BDE9-44DD-BCB6-7741A5D9B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1"/>
          <a:stretch/>
        </p:blipFill>
        <p:spPr bwMode="auto">
          <a:xfrm>
            <a:off x="9027811" y="4554038"/>
            <a:ext cx="920126" cy="3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928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25228"/>
            <a:ext cx="12192000" cy="68892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A3FC4A57-DA72-431F-9483-60382EA2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865167"/>
            <a:ext cx="30399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PROPOSTA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EC11471-85AC-4F7F-84F3-8D9B994DB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00" y="236601"/>
            <a:ext cx="1610852" cy="512718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A3BDF70-474B-49F5-8817-8A3BEDD26A88}"/>
              </a:ext>
            </a:extLst>
          </p:cNvPr>
          <p:cNvSpPr txBox="1"/>
          <p:nvPr/>
        </p:nvSpPr>
        <p:spPr>
          <a:xfrm>
            <a:off x="4214100" y="2259665"/>
            <a:ext cx="36449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 Rounded MT Bold" panose="020F0704030504030204" pitchFamily="34" charset="0"/>
              </a:rPr>
              <a:t>€0,35 POR PARTICIPAÇÃO</a:t>
            </a:r>
          </a:p>
          <a:p>
            <a:endParaRPr lang="pt-PT" sz="200" dirty="0">
              <a:latin typeface="Arial Rounded MT Bold" panose="020F0704030504030204" pitchFamily="34" charset="0"/>
            </a:endParaRPr>
          </a:p>
          <a:p>
            <a:r>
              <a:rPr lang="pt-PT" sz="1600" dirty="0">
                <a:latin typeface="Arial Rounded MT Bold" panose="020F0704030504030204" pitchFamily="34" charset="0"/>
              </a:rPr>
              <a:t>Inclui: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Validação dos Talões de Caixa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Despiste de Fraudes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Processamento do Reembolso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Linha de Apoio ao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Relatório de Final de Campanha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DC5AA46-B14D-4055-92D8-BBF94C98E299}"/>
              </a:ext>
            </a:extLst>
          </p:cNvPr>
          <p:cNvSpPr txBox="1"/>
          <p:nvPr/>
        </p:nvSpPr>
        <p:spPr>
          <a:xfrm>
            <a:off x="4214100" y="868211"/>
            <a:ext cx="3870357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 Rounded MT Bold" panose="020F0704030504030204" pitchFamily="34" charset="0"/>
              </a:rPr>
              <a:t>€500 SETUP*</a:t>
            </a:r>
          </a:p>
          <a:p>
            <a:endParaRPr lang="pt-PT" sz="200" dirty="0">
              <a:latin typeface="Arial Rounded MT Bold" panose="020F0704030504030204" pitchFamily="34" charset="0"/>
            </a:endParaRPr>
          </a:p>
          <a:p>
            <a:r>
              <a:rPr lang="pt-PT" sz="1600" dirty="0">
                <a:latin typeface="Arial Rounded MT Bold" panose="020F0704030504030204" pitchFamily="34" charset="0"/>
              </a:rPr>
              <a:t>Inclui: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Configuração de campanha e adaptação de formatos de imagem</a:t>
            </a:r>
          </a:p>
          <a:p>
            <a:endParaRPr lang="pt-PT" sz="300" dirty="0">
              <a:latin typeface="Arial Rounded MT Bold" panose="020F0704030504030204" pitchFamily="34" charset="0"/>
            </a:endParaRPr>
          </a:p>
          <a:p>
            <a:r>
              <a:rPr lang="pt-PT" sz="1050" dirty="0">
                <a:latin typeface="Arial Rounded MT Bold" panose="020F0704030504030204" pitchFamily="34" charset="0"/>
              </a:rPr>
              <a:t>* Criatividade </a:t>
            </a:r>
            <a:r>
              <a:rPr lang="pt-PT" sz="1050" dirty="0" err="1">
                <a:latin typeface="Arial Rounded MT Bold" panose="020F0704030504030204" pitchFamily="34" charset="0"/>
              </a:rPr>
              <a:t>sob-consulta</a:t>
            </a:r>
            <a:endParaRPr lang="pt-PT" sz="1600" dirty="0">
              <a:latin typeface="Arial Rounded MT Bold" panose="020F070403050403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CF62EA7-86B0-495B-A163-11D6B6E90644}"/>
              </a:ext>
            </a:extLst>
          </p:cNvPr>
          <p:cNvSpPr txBox="1"/>
          <p:nvPr/>
        </p:nvSpPr>
        <p:spPr>
          <a:xfrm>
            <a:off x="4214099" y="4166998"/>
            <a:ext cx="641035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 Rounded MT Bold" panose="020F0704030504030204" pitchFamily="34" charset="0"/>
              </a:rPr>
              <a:t>OFERTA DO MEDIA-PACK (€780)*</a:t>
            </a:r>
          </a:p>
          <a:p>
            <a:endParaRPr lang="pt-PT" sz="200" dirty="0">
              <a:latin typeface="Arial Rounded MT Bold" panose="020F0704030504030204" pitchFamily="34" charset="0"/>
            </a:endParaRPr>
          </a:p>
          <a:p>
            <a:r>
              <a:rPr lang="pt-PT" sz="1600" dirty="0">
                <a:latin typeface="Arial Rounded MT Bold" panose="020F0704030504030204" pitchFamily="34" charset="0"/>
              </a:rPr>
              <a:t>Inclui: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Pop-</a:t>
            </a:r>
            <a:r>
              <a:rPr lang="pt-PT" sz="1600" dirty="0" err="1">
                <a:latin typeface="Arial Rounded MT Bold" panose="020F0704030504030204" pitchFamily="34" charset="0"/>
              </a:rPr>
              <a:t>Up</a:t>
            </a:r>
            <a:endParaRPr lang="pt-PT" sz="1600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Rounded MT Bold" panose="020F0704030504030204" pitchFamily="34" charset="0"/>
              </a:rPr>
              <a:t>Banners</a:t>
            </a:r>
            <a:r>
              <a:rPr lang="pt-PT" sz="1600" dirty="0">
                <a:latin typeface="Arial Rounded MT Bold" panose="020F0704030504030204" pitchFamily="34" charset="0"/>
              </a:rPr>
              <a:t> e </a:t>
            </a:r>
            <a:r>
              <a:rPr lang="pt-PT" sz="1600" dirty="0" err="1">
                <a:latin typeface="Arial Rounded MT Bold" panose="020F0704030504030204" pitchFamily="34" charset="0"/>
              </a:rPr>
              <a:t>Sliders</a:t>
            </a:r>
            <a:r>
              <a:rPr lang="pt-PT" sz="1600" dirty="0">
                <a:latin typeface="Arial Rounded MT Bold" panose="020F0704030504030204" pitchFamily="34" charset="0"/>
              </a:rPr>
              <a:t> Web e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Rounded MT Bold" panose="020F0704030504030204" pitchFamily="34" charset="0"/>
              </a:rPr>
              <a:t>Push-Notification</a:t>
            </a:r>
            <a:endParaRPr lang="pt-PT" sz="1600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Presença na Newsletter Semanal </a:t>
            </a:r>
            <a:r>
              <a:rPr lang="pt-PT" sz="1600" dirty="0" err="1">
                <a:latin typeface="Arial Rounded MT Bold" panose="020F0704030504030204" pitchFamily="34" charset="0"/>
              </a:rPr>
              <a:t>Quoty</a:t>
            </a:r>
            <a:endParaRPr lang="pt-PT" sz="1600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Redes Sociais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3AE23EF-F11A-42CC-BF38-2001274819E5}"/>
              </a:ext>
            </a:extLst>
          </p:cNvPr>
          <p:cNvSpPr/>
          <p:nvPr/>
        </p:nvSpPr>
        <p:spPr>
          <a:xfrm rot="20955969">
            <a:off x="6943470" y="4323530"/>
            <a:ext cx="492919" cy="45719"/>
          </a:xfrm>
          <a:prstGeom prst="round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1552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25228"/>
            <a:ext cx="12192000" cy="68892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e 18">
            <a:extLst>
              <a:ext uri="{FF2B5EF4-FFF2-40B4-BE49-F238E27FC236}">
                <a16:creationId xmlns:a16="http://schemas.microsoft.com/office/drawing/2014/main" id="{EB3489DB-72DF-4D02-BE22-497FBDAF2DEE}"/>
              </a:ext>
            </a:extLst>
          </p:cNvPr>
          <p:cNvGrpSpPr/>
          <p:nvPr/>
        </p:nvGrpSpPr>
        <p:grpSpPr>
          <a:xfrm>
            <a:off x="3950031" y="150106"/>
            <a:ext cx="2916000" cy="1980000"/>
            <a:chOff x="6275952" y="1538562"/>
            <a:chExt cx="2916000" cy="198000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84BDAD00-AA4A-47FA-86A5-828E135C2FF1}"/>
                </a:ext>
              </a:extLst>
            </p:cNvPr>
            <p:cNvGrpSpPr/>
            <p:nvPr/>
          </p:nvGrpSpPr>
          <p:grpSpPr>
            <a:xfrm>
              <a:off x="6275952" y="1538562"/>
              <a:ext cx="2916000" cy="1980000"/>
              <a:chOff x="35586" y="717427"/>
              <a:chExt cx="8640870" cy="4674423"/>
            </a:xfrm>
          </p:grpSpPr>
          <p:pic>
            <p:nvPicPr>
              <p:cNvPr id="18" name="Picture 2" descr="C:\Users\lblain\Desktop\carroussel.png">
                <a:extLst>
                  <a:ext uri="{FF2B5EF4-FFF2-40B4-BE49-F238E27FC236}">
                    <a16:creationId xmlns:a16="http://schemas.microsoft.com/office/drawing/2014/main" id="{8DE91E6E-49E6-4374-86C9-4A0E9D61AE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586" y="717427"/>
                <a:ext cx="8640870" cy="46744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id="{9C4B4656-1A49-4A06-BB62-0A37532E09C8}"/>
                  </a:ext>
                </a:extLst>
              </p:cNvPr>
              <p:cNvSpPr/>
              <p:nvPr/>
            </p:nvSpPr>
            <p:spPr>
              <a:xfrm>
                <a:off x="1809322" y="1650764"/>
                <a:ext cx="4790066" cy="3008637"/>
              </a:xfrm>
              <a:prstGeom prst="rect">
                <a:avLst/>
              </a:prstGeom>
              <a:solidFill>
                <a:srgbClr val="EEEF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" panose="02000505000000020004" pitchFamily="2" charset="0"/>
                </a:endParaRPr>
              </a:p>
            </p:txBody>
          </p:sp>
        </p:grpSp>
        <p:pic>
          <p:nvPicPr>
            <p:cNvPr id="17" name="Image 2">
              <a:extLst>
                <a:ext uri="{FF2B5EF4-FFF2-40B4-BE49-F238E27FC236}">
                  <a16:creationId xmlns:a16="http://schemas.microsoft.com/office/drawing/2014/main" id="{F30D5317-2AC9-44FE-8FD3-9C0EEFEE4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1013" y="1933906"/>
              <a:ext cx="1620000" cy="1291949"/>
            </a:xfrm>
            <a:prstGeom prst="rect">
              <a:avLst/>
            </a:prstGeom>
          </p:spPr>
        </p:pic>
      </p:grpSp>
      <p:pic>
        <p:nvPicPr>
          <p:cNvPr id="14" name="Image 4">
            <a:extLst>
              <a:ext uri="{FF2B5EF4-FFF2-40B4-BE49-F238E27FC236}">
                <a16:creationId xmlns:a16="http://schemas.microsoft.com/office/drawing/2014/main" id="{188E7044-061C-4971-96AC-0948472887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607" y="483339"/>
            <a:ext cx="1260000" cy="141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e 21">
            <a:extLst>
              <a:ext uri="{FF2B5EF4-FFF2-40B4-BE49-F238E27FC236}">
                <a16:creationId xmlns:a16="http://schemas.microsoft.com/office/drawing/2014/main" id="{358B02AC-4262-4F5D-ADBF-804FF5F80920}"/>
              </a:ext>
            </a:extLst>
          </p:cNvPr>
          <p:cNvGrpSpPr/>
          <p:nvPr/>
        </p:nvGrpSpPr>
        <p:grpSpPr>
          <a:xfrm>
            <a:off x="6883102" y="380163"/>
            <a:ext cx="792000" cy="1622522"/>
            <a:chOff x="7243529" y="3522261"/>
            <a:chExt cx="792000" cy="1622522"/>
          </a:xfrm>
        </p:grpSpPr>
        <p:pic>
          <p:nvPicPr>
            <p:cNvPr id="21" name="Image 22" descr="Plyce - FINLEY - Remerciement.png">
              <a:extLst>
                <a:ext uri="{FF2B5EF4-FFF2-40B4-BE49-F238E27FC236}">
                  <a16:creationId xmlns:a16="http://schemas.microsoft.com/office/drawing/2014/main" id="{D6C124DC-0056-4034-B2B2-729F3A2E5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3529" y="3522261"/>
              <a:ext cx="792000" cy="1622522"/>
            </a:xfrm>
            <a:prstGeom prst="rect">
              <a:avLst/>
            </a:prstGeom>
          </p:spPr>
        </p:pic>
        <p:pic>
          <p:nvPicPr>
            <p:cNvPr id="22" name="Image 20">
              <a:extLst>
                <a:ext uri="{FF2B5EF4-FFF2-40B4-BE49-F238E27FC236}">
                  <a16:creationId xmlns:a16="http://schemas.microsoft.com/office/drawing/2014/main" id="{7CED9B7D-5B13-44C1-AEE9-7B91C021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045" y="3806437"/>
              <a:ext cx="687600" cy="1184392"/>
            </a:xfrm>
            <a:prstGeom prst="rect">
              <a:avLst/>
            </a:prstGeom>
          </p:spPr>
        </p:pic>
      </p:grpSp>
      <p:sp>
        <p:nvSpPr>
          <p:cNvPr id="26" name="Rectangle 43">
            <a:extLst>
              <a:ext uri="{FF2B5EF4-FFF2-40B4-BE49-F238E27FC236}">
                <a16:creationId xmlns:a16="http://schemas.microsoft.com/office/drawing/2014/main" id="{FC3F0353-40B1-447D-A2ED-19A437C97A14}"/>
              </a:ext>
            </a:extLst>
          </p:cNvPr>
          <p:cNvSpPr/>
          <p:nvPr/>
        </p:nvSpPr>
        <p:spPr>
          <a:xfrm>
            <a:off x="6814849" y="2061260"/>
            <a:ext cx="5613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Mobile</a:t>
            </a:r>
            <a:endParaRPr lang="fr-FR" sz="1000" dirty="0"/>
          </a:p>
        </p:txBody>
      </p:sp>
      <p:sp>
        <p:nvSpPr>
          <p:cNvPr id="28" name="Rectangle 45">
            <a:extLst>
              <a:ext uri="{FF2B5EF4-FFF2-40B4-BE49-F238E27FC236}">
                <a16:creationId xmlns:a16="http://schemas.microsoft.com/office/drawing/2014/main" id="{A45B1530-DC5E-469B-BB9F-37D9AD4BCDB8}"/>
              </a:ext>
            </a:extLst>
          </p:cNvPr>
          <p:cNvSpPr/>
          <p:nvPr/>
        </p:nvSpPr>
        <p:spPr>
          <a:xfrm>
            <a:off x="8248447" y="2066048"/>
            <a:ext cx="505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Email</a:t>
            </a:r>
            <a:endParaRPr lang="fr-FR" sz="1000" dirty="0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FCB9ED24-62F4-4A08-B03D-3D6CF074C0C7}"/>
              </a:ext>
            </a:extLst>
          </p:cNvPr>
          <p:cNvSpPr/>
          <p:nvPr/>
        </p:nvSpPr>
        <p:spPr>
          <a:xfrm>
            <a:off x="3887616" y="2151896"/>
            <a:ext cx="652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Desktop</a:t>
            </a:r>
            <a:endParaRPr lang="fr-FR" sz="1000" dirty="0"/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ECEB8A5A-C673-4CAF-A06A-A3FBB90297BD}"/>
              </a:ext>
            </a:extLst>
          </p:cNvPr>
          <p:cNvSpPr/>
          <p:nvPr/>
        </p:nvSpPr>
        <p:spPr>
          <a:xfrm>
            <a:off x="3305173" y="2551307"/>
            <a:ext cx="2552700" cy="35147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2">
            <a:extLst>
              <a:ext uri="{FF2B5EF4-FFF2-40B4-BE49-F238E27FC236}">
                <a16:creationId xmlns:a16="http://schemas.microsoft.com/office/drawing/2014/main" id="{D00A3320-AB72-4EBF-8F25-9DE7E91AB7CC}"/>
              </a:ext>
            </a:extLst>
          </p:cNvPr>
          <p:cNvSpPr/>
          <p:nvPr/>
        </p:nvSpPr>
        <p:spPr>
          <a:xfrm>
            <a:off x="3305173" y="2596470"/>
            <a:ext cx="2552700" cy="4084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 33">
            <a:extLst>
              <a:ext uri="{FF2B5EF4-FFF2-40B4-BE49-F238E27FC236}">
                <a16:creationId xmlns:a16="http://schemas.microsoft.com/office/drawing/2014/main" id="{8222D777-D21E-4E8C-9C9C-2C2A9F1B6558}"/>
              </a:ext>
            </a:extLst>
          </p:cNvPr>
          <p:cNvSpPr/>
          <p:nvPr/>
        </p:nvSpPr>
        <p:spPr>
          <a:xfrm>
            <a:off x="3305173" y="5657567"/>
            <a:ext cx="2552700" cy="4084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4">
            <a:extLst>
              <a:ext uri="{FF2B5EF4-FFF2-40B4-BE49-F238E27FC236}">
                <a16:creationId xmlns:a16="http://schemas.microsoft.com/office/drawing/2014/main" id="{E159FA0E-7D7E-4AB7-B658-C18A35E078EF}"/>
              </a:ext>
            </a:extLst>
          </p:cNvPr>
          <p:cNvSpPr/>
          <p:nvPr/>
        </p:nvSpPr>
        <p:spPr>
          <a:xfrm>
            <a:off x="3370689" y="3099467"/>
            <a:ext cx="2409079" cy="13539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5">
            <a:extLst>
              <a:ext uri="{FF2B5EF4-FFF2-40B4-BE49-F238E27FC236}">
                <a16:creationId xmlns:a16="http://schemas.microsoft.com/office/drawing/2014/main" id="{D9722AA0-C653-47B9-B96D-9E7F595B077B}"/>
              </a:ext>
            </a:extLst>
          </p:cNvPr>
          <p:cNvSpPr/>
          <p:nvPr/>
        </p:nvSpPr>
        <p:spPr>
          <a:xfrm>
            <a:off x="3370689" y="4856588"/>
            <a:ext cx="1060340" cy="252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err="1">
                <a:solidFill>
                  <a:srgbClr val="213A8F"/>
                </a:solidFill>
              </a:rPr>
              <a:t>Participação</a:t>
            </a:r>
            <a:endParaRPr lang="fr-FR" sz="900" dirty="0">
              <a:solidFill>
                <a:srgbClr val="213A8F"/>
              </a:solidFill>
            </a:endParaRPr>
          </a:p>
        </p:txBody>
      </p:sp>
      <p:sp>
        <p:nvSpPr>
          <p:cNvPr id="35" name="Rectangle 37">
            <a:extLst>
              <a:ext uri="{FF2B5EF4-FFF2-40B4-BE49-F238E27FC236}">
                <a16:creationId xmlns:a16="http://schemas.microsoft.com/office/drawing/2014/main" id="{E5AC8B6F-5DC6-4194-8FED-3B4D66BB5225}"/>
              </a:ext>
            </a:extLst>
          </p:cNvPr>
          <p:cNvSpPr/>
          <p:nvPr/>
        </p:nvSpPr>
        <p:spPr>
          <a:xfrm>
            <a:off x="4719428" y="4856588"/>
            <a:ext cx="1060340" cy="252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err="1">
                <a:solidFill>
                  <a:srgbClr val="213A8F"/>
                </a:solidFill>
              </a:rPr>
              <a:t>Submeter</a:t>
            </a:r>
            <a:endParaRPr lang="fr-FR" sz="900" dirty="0">
              <a:solidFill>
                <a:srgbClr val="213A8F"/>
              </a:solidFill>
            </a:endParaRPr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E9409839-9A64-4B3D-8A5B-0248D26A96DB}"/>
              </a:ext>
            </a:extLst>
          </p:cNvPr>
          <p:cNvSpPr/>
          <p:nvPr/>
        </p:nvSpPr>
        <p:spPr>
          <a:xfrm>
            <a:off x="5003376" y="2629251"/>
            <a:ext cx="4924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rgbClr val="C70072"/>
                </a:solidFill>
              </a:rPr>
              <a:t>Menu</a:t>
            </a: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BC9DC5CB-BC66-47B1-B94E-1942F5C389E3}"/>
              </a:ext>
            </a:extLst>
          </p:cNvPr>
          <p:cNvSpPr/>
          <p:nvPr/>
        </p:nvSpPr>
        <p:spPr>
          <a:xfrm>
            <a:off x="4329006" y="5728519"/>
            <a:ext cx="5309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rgbClr val="C70072"/>
                </a:solidFill>
              </a:rPr>
              <a:t>Footer</a:t>
            </a:r>
          </a:p>
        </p:txBody>
      </p:sp>
      <p:sp>
        <p:nvSpPr>
          <p:cNvPr id="38" name="Rectangle 42">
            <a:extLst>
              <a:ext uri="{FF2B5EF4-FFF2-40B4-BE49-F238E27FC236}">
                <a16:creationId xmlns:a16="http://schemas.microsoft.com/office/drawing/2014/main" id="{2531DB8B-A442-40DF-BF3C-FD9A5A0A7273}"/>
              </a:ext>
            </a:extLst>
          </p:cNvPr>
          <p:cNvSpPr/>
          <p:nvPr/>
        </p:nvSpPr>
        <p:spPr>
          <a:xfrm>
            <a:off x="3642119" y="3584112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>
                <a:solidFill>
                  <a:srgbClr val="C70072"/>
                </a:solidFill>
              </a:rPr>
              <a:t>Imagem</a:t>
            </a:r>
            <a:r>
              <a:rPr lang="fr-FR" sz="1000" dirty="0">
                <a:solidFill>
                  <a:srgbClr val="C70072"/>
                </a:solidFill>
              </a:rPr>
              <a:t> de </a:t>
            </a:r>
            <a:r>
              <a:rPr lang="fr-FR" sz="1000" dirty="0" err="1">
                <a:solidFill>
                  <a:srgbClr val="C70072"/>
                </a:solidFill>
              </a:rPr>
              <a:t>apresentação</a:t>
            </a:r>
            <a:r>
              <a:rPr lang="fr-FR" sz="1000" dirty="0">
                <a:solidFill>
                  <a:srgbClr val="C70072"/>
                </a:solidFill>
              </a:rPr>
              <a:t> da </a:t>
            </a:r>
            <a:r>
              <a:rPr lang="fr-FR" sz="1000" dirty="0" err="1">
                <a:solidFill>
                  <a:srgbClr val="C70072"/>
                </a:solidFill>
              </a:rPr>
              <a:t>oferta</a:t>
            </a:r>
            <a:endParaRPr lang="fr-FR" sz="1000" dirty="0">
              <a:solidFill>
                <a:srgbClr val="C70072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8D485B7-7AE2-4DAB-8C5D-BE0E76657B6F}"/>
              </a:ext>
            </a:extLst>
          </p:cNvPr>
          <p:cNvGrpSpPr/>
          <p:nvPr/>
        </p:nvGrpSpPr>
        <p:grpSpPr>
          <a:xfrm>
            <a:off x="1034826" y="2615493"/>
            <a:ext cx="3032347" cy="648408"/>
            <a:chOff x="1058641" y="2483121"/>
            <a:chExt cx="2902857" cy="648408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1E3B5C4-D5CE-451E-B21D-69CC96AF6A3D}"/>
                </a:ext>
              </a:extLst>
            </p:cNvPr>
            <p:cNvSpPr txBox="1"/>
            <p:nvPr/>
          </p:nvSpPr>
          <p:spPr>
            <a:xfrm>
              <a:off x="1058641" y="2762197"/>
              <a:ext cx="290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213B8F"/>
                  </a:solidFill>
                </a:rPr>
                <a:t>CUSTOM PLATFORM</a:t>
              </a: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7B8291CD-3EF8-446D-8116-698DFCB2437F}"/>
                </a:ext>
              </a:extLst>
            </p:cNvPr>
            <p:cNvSpPr txBox="1"/>
            <p:nvPr/>
          </p:nvSpPr>
          <p:spPr>
            <a:xfrm>
              <a:off x="1110702" y="2483121"/>
              <a:ext cx="200801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pt-PT" sz="2750" spc="5" dirty="0">
                  <a:solidFill>
                    <a:srgbClr val="213A8E"/>
                  </a:solidFill>
                  <a:latin typeface="Verdana"/>
                  <a:cs typeface="Verdana"/>
                </a:rPr>
                <a:t>CASHBACK</a:t>
              </a:r>
              <a:endParaRPr sz="2750" dirty="0">
                <a:latin typeface="Verdana"/>
                <a:cs typeface="Verdana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14C05BDC-1724-4A27-8B33-2F5B244EFA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6" y="2501220"/>
            <a:ext cx="838200" cy="8763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C467661-C6AD-4553-B02A-595BAFC9A6FA}"/>
              </a:ext>
            </a:extLst>
          </p:cNvPr>
          <p:cNvSpPr txBox="1"/>
          <p:nvPr/>
        </p:nvSpPr>
        <p:spPr>
          <a:xfrm>
            <a:off x="5937799" y="2525450"/>
            <a:ext cx="4891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Em alternativa ao </a:t>
            </a:r>
            <a:r>
              <a:rPr lang="pt-PT" sz="2400" b="1" dirty="0" err="1"/>
              <a:t>Quoty</a:t>
            </a:r>
            <a:r>
              <a:rPr lang="pt-PT" sz="2400" b="1" dirty="0"/>
              <a:t>, poderá optar por uma plataforma dedicada e exclusiva para as suas marcas.</a:t>
            </a:r>
          </a:p>
          <a:p>
            <a:endParaRPr lang="pt-PT" sz="2400" b="1" dirty="0"/>
          </a:p>
          <a:p>
            <a:r>
              <a:rPr lang="pt-PT" sz="2400" b="1" dirty="0"/>
              <a:t>100% personalizável, e de simples utilização por parte dos consumidores.</a:t>
            </a:r>
          </a:p>
          <a:p>
            <a:endParaRPr lang="pt-PT" sz="2400" b="1" dirty="0"/>
          </a:p>
          <a:p>
            <a:endParaRPr 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1251647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25228"/>
            <a:ext cx="12192000" cy="68892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8D485B7-7AE2-4DAB-8C5D-BE0E76657B6F}"/>
              </a:ext>
            </a:extLst>
          </p:cNvPr>
          <p:cNvGrpSpPr/>
          <p:nvPr/>
        </p:nvGrpSpPr>
        <p:grpSpPr>
          <a:xfrm>
            <a:off x="1034826" y="2615493"/>
            <a:ext cx="3032347" cy="648408"/>
            <a:chOff x="1058641" y="2483121"/>
            <a:chExt cx="2902857" cy="648408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1E3B5C4-D5CE-451E-B21D-69CC96AF6A3D}"/>
                </a:ext>
              </a:extLst>
            </p:cNvPr>
            <p:cNvSpPr txBox="1"/>
            <p:nvPr/>
          </p:nvSpPr>
          <p:spPr>
            <a:xfrm>
              <a:off x="1058641" y="2762197"/>
              <a:ext cx="290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213B8F"/>
                  </a:solidFill>
                </a:rPr>
                <a:t>CUSTOM PLATFORM</a:t>
              </a: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7B8291CD-3EF8-446D-8116-698DFCB2437F}"/>
                </a:ext>
              </a:extLst>
            </p:cNvPr>
            <p:cNvSpPr txBox="1"/>
            <p:nvPr/>
          </p:nvSpPr>
          <p:spPr>
            <a:xfrm>
              <a:off x="1110702" y="2483121"/>
              <a:ext cx="200801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pt-PT" sz="2750" spc="5" dirty="0">
                  <a:solidFill>
                    <a:srgbClr val="213A8E"/>
                  </a:solidFill>
                  <a:latin typeface="Verdana"/>
                  <a:cs typeface="Verdana"/>
                </a:rPr>
                <a:t>CASHBACK</a:t>
              </a:r>
              <a:endParaRPr sz="2750" dirty="0">
                <a:latin typeface="Verdana"/>
                <a:cs typeface="Verdana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14C05BDC-1724-4A27-8B33-2F5B244EF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6" y="2501220"/>
            <a:ext cx="838200" cy="876300"/>
          </a:xfrm>
          <a:prstGeom prst="rect">
            <a:avLst/>
          </a:prstGeom>
        </p:spPr>
      </p:pic>
      <p:pic>
        <p:nvPicPr>
          <p:cNvPr id="42" name="Image 2">
            <a:extLst>
              <a:ext uri="{FF2B5EF4-FFF2-40B4-BE49-F238E27FC236}">
                <a16:creationId xmlns:a16="http://schemas.microsoft.com/office/drawing/2014/main" id="{03C7E9F6-2689-493F-9233-DE61D90EBE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026" y="1912308"/>
            <a:ext cx="2520000" cy="15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 4">
            <a:extLst>
              <a:ext uri="{FF2B5EF4-FFF2-40B4-BE49-F238E27FC236}">
                <a16:creationId xmlns:a16="http://schemas.microsoft.com/office/drawing/2014/main" id="{E7D7C311-1D30-4145-A42B-F9374BEB48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312" y="1373888"/>
            <a:ext cx="2520000" cy="411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ZoneTexte 35">
            <a:extLst>
              <a:ext uri="{FF2B5EF4-FFF2-40B4-BE49-F238E27FC236}">
                <a16:creationId xmlns:a16="http://schemas.microsoft.com/office/drawing/2014/main" id="{CA878BD6-9648-4DFA-8AB0-678ADB424EB5}"/>
              </a:ext>
            </a:extLst>
          </p:cNvPr>
          <p:cNvSpPr txBox="1"/>
          <p:nvPr/>
        </p:nvSpPr>
        <p:spPr>
          <a:xfrm>
            <a:off x="3995750" y="481273"/>
            <a:ext cx="5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500"/>
              </a:spcAft>
              <a:buClr>
                <a:srgbClr val="213A8F"/>
              </a:buClr>
              <a:buSzPct val="150000"/>
              <a:buFont typeface="Arial"/>
              <a:buNone/>
            </a:pPr>
            <a:r>
              <a:rPr lang="en-US" b="1" dirty="0" err="1">
                <a:solidFill>
                  <a:srgbClr val="213A8F"/>
                </a:solidFill>
                <a:latin typeface="Arial"/>
                <a:cs typeface="Arial"/>
              </a:rPr>
              <a:t>Processo</a:t>
            </a:r>
            <a:r>
              <a:rPr lang="en-US" b="1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213A8F"/>
                </a:solidFill>
                <a:latin typeface="Arial"/>
                <a:cs typeface="Arial"/>
              </a:rPr>
              <a:t>em</a:t>
            </a:r>
            <a:r>
              <a:rPr lang="en-US" b="1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213A8F"/>
                </a:solidFill>
                <a:latin typeface="Arial"/>
                <a:cs typeface="Arial"/>
              </a:rPr>
              <a:t>apenas</a:t>
            </a:r>
            <a:r>
              <a:rPr lang="en-US" b="1" dirty="0">
                <a:solidFill>
                  <a:srgbClr val="213A8F"/>
                </a:solidFill>
                <a:latin typeface="Arial"/>
                <a:cs typeface="Arial"/>
              </a:rPr>
              <a:t> 3 </a:t>
            </a:r>
            <a:r>
              <a:rPr lang="en-US" b="1" dirty="0" err="1">
                <a:solidFill>
                  <a:srgbClr val="213A8F"/>
                </a:solidFill>
                <a:latin typeface="Arial"/>
                <a:cs typeface="Arial"/>
              </a:rPr>
              <a:t>passos</a:t>
            </a:r>
            <a:endParaRPr lang="en-US" b="1" dirty="0">
              <a:solidFill>
                <a:srgbClr val="213A8F"/>
              </a:solidFill>
              <a:latin typeface="Arial"/>
              <a:cs typeface="Arial"/>
            </a:endParaRPr>
          </a:p>
        </p:txBody>
      </p:sp>
      <p:sp>
        <p:nvSpPr>
          <p:cNvPr id="45" name="ZoneTexte 36">
            <a:extLst>
              <a:ext uri="{FF2B5EF4-FFF2-40B4-BE49-F238E27FC236}">
                <a16:creationId xmlns:a16="http://schemas.microsoft.com/office/drawing/2014/main" id="{62FA2B22-2577-4B83-AF65-CDB21567A1E9}"/>
              </a:ext>
            </a:extLst>
          </p:cNvPr>
          <p:cNvSpPr txBox="1"/>
          <p:nvPr/>
        </p:nvSpPr>
        <p:spPr>
          <a:xfrm>
            <a:off x="3995750" y="850605"/>
            <a:ext cx="2800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500"/>
              </a:spcAft>
              <a:buClr>
                <a:srgbClr val="213A8F"/>
              </a:buClr>
              <a:buSzPct val="150000"/>
              <a:buFont typeface="Arial"/>
              <a:buNone/>
            </a:pPr>
            <a:r>
              <a:rPr lang="fr-FR" sz="1200" b="1" i="1" dirty="0" err="1">
                <a:solidFill>
                  <a:srgbClr val="C70072"/>
                </a:solidFill>
                <a:latin typeface="Arial"/>
                <a:cs typeface="Arial"/>
              </a:rPr>
              <a:t>Solução</a:t>
            </a:r>
            <a:r>
              <a:rPr lang="fr-FR" sz="1200" b="1" i="1" dirty="0">
                <a:solidFill>
                  <a:srgbClr val="C70072"/>
                </a:solidFill>
                <a:latin typeface="Arial"/>
                <a:cs typeface="Arial"/>
              </a:rPr>
              <a:t> simples e </a:t>
            </a:r>
            <a:r>
              <a:rPr lang="fr-FR" sz="1200" b="1" i="1" dirty="0" err="1">
                <a:solidFill>
                  <a:srgbClr val="C70072"/>
                </a:solidFill>
                <a:latin typeface="Arial"/>
                <a:cs typeface="Arial"/>
              </a:rPr>
              <a:t>clara</a:t>
            </a:r>
            <a:endParaRPr lang="fr-FR" sz="1200" b="1" i="1" dirty="0">
              <a:solidFill>
                <a:srgbClr val="C70072"/>
              </a:solidFill>
              <a:latin typeface="Arial"/>
              <a:cs typeface="Arial"/>
            </a:endParaRPr>
          </a:p>
        </p:txBody>
      </p:sp>
      <p:sp>
        <p:nvSpPr>
          <p:cNvPr id="46" name="Ellipse 67">
            <a:extLst>
              <a:ext uri="{FF2B5EF4-FFF2-40B4-BE49-F238E27FC236}">
                <a16:creationId xmlns:a16="http://schemas.microsoft.com/office/drawing/2014/main" id="{7DB2A6CE-AF99-46CF-A009-8D8783C40DD2}"/>
              </a:ext>
            </a:extLst>
          </p:cNvPr>
          <p:cNvSpPr/>
          <p:nvPr/>
        </p:nvSpPr>
        <p:spPr>
          <a:xfrm>
            <a:off x="3691459" y="1804836"/>
            <a:ext cx="432000" cy="432000"/>
          </a:xfrm>
          <a:prstGeom prst="ellipse">
            <a:avLst/>
          </a:prstGeom>
          <a:solidFill>
            <a:srgbClr val="CE0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68">
            <a:extLst>
              <a:ext uri="{FF2B5EF4-FFF2-40B4-BE49-F238E27FC236}">
                <a16:creationId xmlns:a16="http://schemas.microsoft.com/office/drawing/2014/main" id="{19E79F32-DA7E-4325-A552-E750D5DA31E1}"/>
              </a:ext>
            </a:extLst>
          </p:cNvPr>
          <p:cNvSpPr txBox="1"/>
          <p:nvPr/>
        </p:nvSpPr>
        <p:spPr>
          <a:xfrm>
            <a:off x="3733373" y="179450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Aft>
                <a:spcPts val="500"/>
              </a:spcAft>
              <a:buClr>
                <a:srgbClr val="213A8F"/>
              </a:buClr>
              <a:buSzPct val="150000"/>
              <a:buFont typeface="Arial"/>
              <a:buNone/>
            </a:pPr>
            <a:r>
              <a:rPr lang="fr-F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48" name="Ellipse 70">
            <a:extLst>
              <a:ext uri="{FF2B5EF4-FFF2-40B4-BE49-F238E27FC236}">
                <a16:creationId xmlns:a16="http://schemas.microsoft.com/office/drawing/2014/main" id="{85C609C4-AC92-4D03-8EE4-12099B3ECF49}"/>
              </a:ext>
            </a:extLst>
          </p:cNvPr>
          <p:cNvSpPr/>
          <p:nvPr/>
        </p:nvSpPr>
        <p:spPr>
          <a:xfrm>
            <a:off x="5931045" y="1250748"/>
            <a:ext cx="432000" cy="432000"/>
          </a:xfrm>
          <a:prstGeom prst="ellipse">
            <a:avLst/>
          </a:prstGeom>
          <a:solidFill>
            <a:srgbClr val="CE0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71">
            <a:extLst>
              <a:ext uri="{FF2B5EF4-FFF2-40B4-BE49-F238E27FC236}">
                <a16:creationId xmlns:a16="http://schemas.microsoft.com/office/drawing/2014/main" id="{5616A5B8-5A79-4231-ABB0-1E35D99D1734}"/>
              </a:ext>
            </a:extLst>
          </p:cNvPr>
          <p:cNvSpPr txBox="1"/>
          <p:nvPr/>
        </p:nvSpPr>
        <p:spPr>
          <a:xfrm>
            <a:off x="5972959" y="125074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Aft>
                <a:spcPts val="500"/>
              </a:spcAft>
              <a:buClr>
                <a:srgbClr val="213A8F"/>
              </a:buClr>
              <a:buSzPct val="150000"/>
              <a:buFont typeface="Arial"/>
              <a:buNone/>
            </a:pPr>
            <a:r>
              <a:rPr lang="fr-F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50" name="ZoneTexte 13">
            <a:extLst>
              <a:ext uri="{FF2B5EF4-FFF2-40B4-BE49-F238E27FC236}">
                <a16:creationId xmlns:a16="http://schemas.microsoft.com/office/drawing/2014/main" id="{7E96ED05-2570-48D3-8ACF-2C00FE9950A0}"/>
              </a:ext>
            </a:extLst>
          </p:cNvPr>
          <p:cNvSpPr txBox="1"/>
          <p:nvPr/>
        </p:nvSpPr>
        <p:spPr>
          <a:xfrm>
            <a:off x="4043812" y="1650887"/>
            <a:ext cx="25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500"/>
              </a:spcAft>
              <a:buClr>
                <a:srgbClr val="213A8F"/>
              </a:buClr>
              <a:buSzPct val="150000"/>
              <a:buFont typeface="Arial"/>
              <a:buNone/>
            </a:pPr>
            <a:r>
              <a:rPr lang="fr-FR" sz="1000" b="1" i="1" dirty="0">
                <a:solidFill>
                  <a:srgbClr val="FFA800"/>
                </a:solidFill>
                <a:latin typeface="Arial"/>
                <a:cs typeface="Arial"/>
              </a:rPr>
              <a:t>Landing page</a:t>
            </a:r>
          </a:p>
        </p:txBody>
      </p:sp>
      <p:sp>
        <p:nvSpPr>
          <p:cNvPr id="51" name="ZoneTexte 14">
            <a:extLst>
              <a:ext uri="{FF2B5EF4-FFF2-40B4-BE49-F238E27FC236}">
                <a16:creationId xmlns:a16="http://schemas.microsoft.com/office/drawing/2014/main" id="{B372AA62-4130-40BC-A32A-2D792E7321C0}"/>
              </a:ext>
            </a:extLst>
          </p:cNvPr>
          <p:cNvSpPr txBox="1"/>
          <p:nvPr/>
        </p:nvSpPr>
        <p:spPr>
          <a:xfrm>
            <a:off x="6309083" y="1100861"/>
            <a:ext cx="25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500"/>
              </a:spcAft>
              <a:buClr>
                <a:srgbClr val="213A8F"/>
              </a:buClr>
              <a:buSzPct val="150000"/>
              <a:buFont typeface="Arial"/>
              <a:buNone/>
            </a:pPr>
            <a:r>
              <a:rPr lang="fr-FR" sz="1000" b="1" i="1" dirty="0" err="1">
                <a:solidFill>
                  <a:srgbClr val="FFA800"/>
                </a:solidFill>
                <a:latin typeface="Arial"/>
                <a:cs typeface="Arial"/>
              </a:rPr>
              <a:t>Formulário</a:t>
            </a:r>
            <a:r>
              <a:rPr lang="fr-FR" sz="1000" b="1" i="1" dirty="0">
                <a:solidFill>
                  <a:srgbClr val="FFA800"/>
                </a:solidFill>
                <a:latin typeface="Arial"/>
                <a:cs typeface="Arial"/>
              </a:rPr>
              <a:t> de </a:t>
            </a:r>
            <a:r>
              <a:rPr lang="fr-FR" sz="1000" b="1" i="1" dirty="0" err="1">
                <a:solidFill>
                  <a:srgbClr val="FFA800"/>
                </a:solidFill>
                <a:latin typeface="Arial"/>
                <a:cs typeface="Arial"/>
              </a:rPr>
              <a:t>participação</a:t>
            </a:r>
            <a:endParaRPr lang="fr-FR" sz="1000" b="1" i="1" dirty="0">
              <a:solidFill>
                <a:srgbClr val="FFA800"/>
              </a:solidFill>
              <a:latin typeface="Arial"/>
              <a:cs typeface="Arial"/>
            </a:endParaRPr>
          </a:p>
        </p:txBody>
      </p:sp>
      <p:sp>
        <p:nvSpPr>
          <p:cNvPr id="52" name="ZoneTexte 15">
            <a:extLst>
              <a:ext uri="{FF2B5EF4-FFF2-40B4-BE49-F238E27FC236}">
                <a16:creationId xmlns:a16="http://schemas.microsoft.com/office/drawing/2014/main" id="{CD4C2098-6485-4CE5-A5EC-7EFE7838C2BC}"/>
              </a:ext>
            </a:extLst>
          </p:cNvPr>
          <p:cNvSpPr txBox="1"/>
          <p:nvPr/>
        </p:nvSpPr>
        <p:spPr>
          <a:xfrm>
            <a:off x="8674728" y="622203"/>
            <a:ext cx="25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500"/>
              </a:spcAft>
              <a:buClr>
                <a:srgbClr val="213A8F"/>
              </a:buClr>
              <a:buSzPct val="150000"/>
              <a:buFont typeface="Arial"/>
              <a:buNone/>
            </a:pPr>
            <a:r>
              <a:rPr lang="fr-FR" sz="1000" b="1" i="1" dirty="0" err="1">
                <a:solidFill>
                  <a:srgbClr val="FFA800"/>
                </a:solidFill>
                <a:latin typeface="Arial"/>
                <a:cs typeface="Arial"/>
              </a:rPr>
              <a:t>Confirmação</a:t>
            </a:r>
            <a:r>
              <a:rPr lang="fr-FR" sz="1000" b="1" i="1" dirty="0">
                <a:solidFill>
                  <a:srgbClr val="FFA800"/>
                </a:solidFill>
                <a:latin typeface="Arial"/>
                <a:cs typeface="Arial"/>
              </a:rPr>
              <a:t> de </a:t>
            </a:r>
            <a:r>
              <a:rPr lang="fr-FR" sz="1000" b="1" i="1" dirty="0" err="1">
                <a:solidFill>
                  <a:srgbClr val="FFA800"/>
                </a:solidFill>
                <a:latin typeface="Arial"/>
                <a:cs typeface="Arial"/>
              </a:rPr>
              <a:t>participação</a:t>
            </a:r>
            <a:endParaRPr lang="fr-FR" sz="1000" b="1" i="1" dirty="0">
              <a:solidFill>
                <a:srgbClr val="FFA800"/>
              </a:solidFill>
              <a:latin typeface="Arial"/>
              <a:cs typeface="Arial"/>
            </a:endParaRPr>
          </a:p>
        </p:txBody>
      </p:sp>
      <p:pic>
        <p:nvPicPr>
          <p:cNvPr id="53" name="Image 6">
            <a:extLst>
              <a:ext uri="{FF2B5EF4-FFF2-40B4-BE49-F238E27FC236}">
                <a16:creationId xmlns:a16="http://schemas.microsoft.com/office/drawing/2014/main" id="{13FFB1FB-AB87-4B44-A038-A92BD09708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018" y="890853"/>
            <a:ext cx="2520000" cy="17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Ellipse 8">
            <a:extLst>
              <a:ext uri="{FF2B5EF4-FFF2-40B4-BE49-F238E27FC236}">
                <a16:creationId xmlns:a16="http://schemas.microsoft.com/office/drawing/2014/main" id="{B07747D7-6873-4D9D-98C0-D4F79C04D997}"/>
              </a:ext>
            </a:extLst>
          </p:cNvPr>
          <p:cNvSpPr/>
          <p:nvPr/>
        </p:nvSpPr>
        <p:spPr>
          <a:xfrm>
            <a:off x="8294476" y="799603"/>
            <a:ext cx="432000" cy="432000"/>
          </a:xfrm>
          <a:prstGeom prst="ellipse">
            <a:avLst/>
          </a:prstGeom>
          <a:solidFill>
            <a:srgbClr val="CE0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66">
            <a:extLst>
              <a:ext uri="{FF2B5EF4-FFF2-40B4-BE49-F238E27FC236}">
                <a16:creationId xmlns:a16="http://schemas.microsoft.com/office/drawing/2014/main" id="{2406CA9A-FAE4-4676-AA71-893C9E355C46}"/>
              </a:ext>
            </a:extLst>
          </p:cNvPr>
          <p:cNvSpPr txBox="1"/>
          <p:nvPr/>
        </p:nvSpPr>
        <p:spPr>
          <a:xfrm>
            <a:off x="8336390" y="79960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Aft>
                <a:spcPts val="500"/>
              </a:spcAft>
              <a:buClr>
                <a:srgbClr val="213A8F"/>
              </a:buClr>
              <a:buSzPct val="150000"/>
              <a:buFont typeface="Arial"/>
              <a:buNone/>
            </a:pPr>
            <a:r>
              <a:rPr lang="fr-F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7417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25228"/>
            <a:ext cx="12192000" cy="68892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A3FC4A57-DA72-431F-9483-60382EA2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865167"/>
            <a:ext cx="30399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PROPOSTA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9089B42-D3ED-4B73-AC3F-086264D3007E}"/>
              </a:ext>
            </a:extLst>
          </p:cNvPr>
          <p:cNvGrpSpPr/>
          <p:nvPr/>
        </p:nvGrpSpPr>
        <p:grpSpPr>
          <a:xfrm>
            <a:off x="1034826" y="2615493"/>
            <a:ext cx="3032347" cy="648408"/>
            <a:chOff x="1058641" y="2483121"/>
            <a:chExt cx="2902857" cy="64840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B241976-229A-40A9-BE83-4F4F52746AF8}"/>
                </a:ext>
              </a:extLst>
            </p:cNvPr>
            <p:cNvSpPr txBox="1"/>
            <p:nvPr/>
          </p:nvSpPr>
          <p:spPr>
            <a:xfrm>
              <a:off x="1058641" y="2762197"/>
              <a:ext cx="290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213B8F"/>
                  </a:solidFill>
                </a:rPr>
                <a:t>CUSTOM PLATFORM</a:t>
              </a:r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5F4CB3FF-E14E-4640-82A4-C99C2460491A}"/>
                </a:ext>
              </a:extLst>
            </p:cNvPr>
            <p:cNvSpPr txBox="1"/>
            <p:nvPr/>
          </p:nvSpPr>
          <p:spPr>
            <a:xfrm>
              <a:off x="1110702" y="2483121"/>
              <a:ext cx="200801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pt-PT" sz="2750" spc="5" dirty="0">
                  <a:solidFill>
                    <a:srgbClr val="213A8E"/>
                  </a:solidFill>
                  <a:latin typeface="Verdana"/>
                  <a:cs typeface="Verdana"/>
                </a:rPr>
                <a:t>CASHBACK</a:t>
              </a:r>
              <a:endParaRPr sz="2750" dirty="0">
                <a:latin typeface="Verdana"/>
                <a:cs typeface="Verdana"/>
              </a:endParaRP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B0093045-17E5-41FD-8777-9F5A8DE56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6" y="2501220"/>
            <a:ext cx="838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67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0C52F9-7F54-494C-8A3E-1E08CA6DB2FF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5D24FA-B6FD-4F88-ADB3-43EAD6DB6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361950"/>
            <a:ext cx="838200" cy="876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5151907-C703-47F0-9C08-151371837F62}"/>
              </a:ext>
            </a:extLst>
          </p:cNvPr>
          <p:cNvSpPr/>
          <p:nvPr/>
        </p:nvSpPr>
        <p:spPr>
          <a:xfrm>
            <a:off x="0" y="2888343"/>
            <a:ext cx="12192000" cy="3064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27C2800B-F4EE-49CC-A4A9-B8DC0936F200}"/>
              </a:ext>
            </a:extLst>
          </p:cNvPr>
          <p:cNvGrpSpPr/>
          <p:nvPr/>
        </p:nvGrpSpPr>
        <p:grpSpPr>
          <a:xfrm>
            <a:off x="200417" y="3034976"/>
            <a:ext cx="3783281" cy="2885650"/>
            <a:chOff x="-254105" y="2857991"/>
            <a:chExt cx="4445925" cy="3417732"/>
          </a:xfrm>
        </p:grpSpPr>
        <p:pic>
          <p:nvPicPr>
            <p:cNvPr id="28" name="Imagem 27" descr="Uma imagem com mesa&#10;&#10;Descrição gerada automaticamente">
              <a:extLst>
                <a:ext uri="{FF2B5EF4-FFF2-40B4-BE49-F238E27FC236}">
                  <a16:creationId xmlns:a16="http://schemas.microsoft.com/office/drawing/2014/main" id="{D6ECF059-F408-4C88-AF28-D5C5FBDD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927" y="2936986"/>
              <a:ext cx="1303272" cy="1303272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A31D4C3B-2519-488D-B832-F395B6F64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85" y="3189754"/>
              <a:ext cx="2223209" cy="2223209"/>
            </a:xfrm>
            <a:prstGeom prst="rect">
              <a:avLst/>
            </a:prstGeom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65E65A74-DF2E-464A-9CEE-553A172A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801" y="2857991"/>
              <a:ext cx="2002983" cy="2002983"/>
            </a:xfrm>
            <a:prstGeom prst="rect">
              <a:avLst/>
            </a:prstGeom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42680E7F-DAE5-4B02-9484-E432BE3A8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04" y="3516092"/>
              <a:ext cx="2381250" cy="2381250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CC589E1C-A67F-4E53-9839-D8E744E5E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4105" y="3939205"/>
              <a:ext cx="2068294" cy="2068294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A1014B5D-27EA-4D4D-9CE6-931C97A20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74" r="22372"/>
            <a:stretch/>
          </p:blipFill>
          <p:spPr>
            <a:xfrm>
              <a:off x="2542393" y="3666757"/>
              <a:ext cx="714068" cy="1338372"/>
            </a:xfrm>
            <a:prstGeom prst="rect">
              <a:avLst/>
            </a:prstGeom>
          </p:spPr>
        </p:pic>
        <p:pic>
          <p:nvPicPr>
            <p:cNvPr id="37" name="Imagem 36" descr="Uma imagem com chávena, mesa, interior&#10;&#10;Descrição gerada automaticamente">
              <a:extLst>
                <a:ext uri="{FF2B5EF4-FFF2-40B4-BE49-F238E27FC236}">
                  <a16:creationId xmlns:a16="http://schemas.microsoft.com/office/drawing/2014/main" id="{363650F0-61B6-4128-9610-54395E772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7" r="24583"/>
            <a:stretch/>
          </p:blipFill>
          <p:spPr>
            <a:xfrm>
              <a:off x="3015024" y="4014782"/>
              <a:ext cx="714068" cy="1303273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226E5AB-3E1D-4FE6-B294-5C390C61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450" y="4296377"/>
              <a:ext cx="1738460" cy="1738460"/>
            </a:xfrm>
            <a:prstGeom prst="rect">
              <a:avLst/>
            </a:prstGeom>
          </p:spPr>
        </p:pic>
        <p:pic>
          <p:nvPicPr>
            <p:cNvPr id="31" name="Imagem 30" descr="Uma imagem com alimentação, interior&#10;&#10;Descrição gerada automaticamente">
              <a:extLst>
                <a:ext uri="{FF2B5EF4-FFF2-40B4-BE49-F238E27FC236}">
                  <a16:creationId xmlns:a16="http://schemas.microsoft.com/office/drawing/2014/main" id="{EF25035E-3CB0-4C4D-A071-C5F3565C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810" y="4758903"/>
              <a:ext cx="1303272" cy="1303272"/>
            </a:xfrm>
            <a:prstGeom prst="rect">
              <a:avLst/>
            </a:prstGeom>
          </p:spPr>
        </p:pic>
        <p:pic>
          <p:nvPicPr>
            <p:cNvPr id="39" name="Imagem 38" descr="Uma imagem com verde&#10;&#10;Descrição gerada automaticamente">
              <a:extLst>
                <a:ext uri="{FF2B5EF4-FFF2-40B4-BE49-F238E27FC236}">
                  <a16:creationId xmlns:a16="http://schemas.microsoft.com/office/drawing/2014/main" id="{E8990FFE-2077-428A-9937-7EC43E46A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61"/>
            <a:stretch/>
          </p:blipFill>
          <p:spPr>
            <a:xfrm>
              <a:off x="637950" y="5044527"/>
              <a:ext cx="714640" cy="982481"/>
            </a:xfrm>
            <a:prstGeom prst="rect">
              <a:avLst/>
            </a:prstGeom>
          </p:spPr>
        </p:pic>
        <p:pic>
          <p:nvPicPr>
            <p:cNvPr id="47" name="Imagem 46" descr="Uma imagem com verde, garrafa, interior, alimentação&#10;&#10;Descrição gerada automaticamente">
              <a:extLst>
                <a:ext uri="{FF2B5EF4-FFF2-40B4-BE49-F238E27FC236}">
                  <a16:creationId xmlns:a16="http://schemas.microsoft.com/office/drawing/2014/main" id="{0CA9BDB2-EE44-49D5-AFF5-0C82DC458D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34" r="35192"/>
            <a:stretch/>
          </p:blipFill>
          <p:spPr>
            <a:xfrm>
              <a:off x="1976190" y="4240258"/>
              <a:ext cx="556178" cy="1899925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56DFA8CB-6188-4A1E-AA02-8E33CA8F6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" t="13782"/>
            <a:stretch/>
          </p:blipFill>
          <p:spPr>
            <a:xfrm>
              <a:off x="2721675" y="4961095"/>
              <a:ext cx="1470145" cy="1314628"/>
            </a:xfrm>
            <a:prstGeom prst="rect">
              <a:avLst/>
            </a:prstGeom>
          </p:spPr>
        </p:pic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12CE06FB-F464-4175-9557-E8A8BE558FC6}"/>
              </a:ext>
            </a:extLst>
          </p:cNvPr>
          <p:cNvSpPr txBox="1"/>
          <p:nvPr/>
        </p:nvSpPr>
        <p:spPr>
          <a:xfrm>
            <a:off x="4772417" y="615434"/>
            <a:ext cx="171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INICIO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37365CCB-5154-4E00-9C73-3148FC1F9B13}"/>
              </a:ext>
            </a:extLst>
          </p:cNvPr>
          <p:cNvSpPr txBox="1"/>
          <p:nvPr/>
        </p:nvSpPr>
        <p:spPr>
          <a:xfrm>
            <a:off x="5845480" y="615434"/>
            <a:ext cx="171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PARTICIPAÇÃO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F999B640-2493-4B2F-8246-16182610EAB6}"/>
              </a:ext>
            </a:extLst>
          </p:cNvPr>
          <p:cNvSpPr txBox="1"/>
          <p:nvPr/>
        </p:nvSpPr>
        <p:spPr>
          <a:xfrm>
            <a:off x="7749436" y="615434"/>
            <a:ext cx="171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CONTACTOS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95A5E0FB-9548-4E6D-ADFF-454EC3B388A3}"/>
              </a:ext>
            </a:extLst>
          </p:cNvPr>
          <p:cNvSpPr txBox="1"/>
          <p:nvPr/>
        </p:nvSpPr>
        <p:spPr>
          <a:xfrm>
            <a:off x="9461326" y="615434"/>
            <a:ext cx="248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TERMOS &amp; CONDIÇÕES</a:t>
            </a:r>
          </a:p>
        </p:txBody>
      </p:sp>
      <p:cxnSp>
        <p:nvCxnSpPr>
          <p:cNvPr id="54" name="Conexão reta 53">
            <a:extLst>
              <a:ext uri="{FF2B5EF4-FFF2-40B4-BE49-F238E27FC236}">
                <a16:creationId xmlns:a16="http://schemas.microsoft.com/office/drawing/2014/main" id="{8B8608AC-1479-468F-A347-28FA65C38831}"/>
              </a:ext>
            </a:extLst>
          </p:cNvPr>
          <p:cNvCxnSpPr/>
          <p:nvPr/>
        </p:nvCxnSpPr>
        <p:spPr>
          <a:xfrm>
            <a:off x="0" y="2888343"/>
            <a:ext cx="12192000" cy="0"/>
          </a:xfrm>
          <a:prstGeom prst="line">
            <a:avLst/>
          </a:prstGeom>
          <a:ln w="63500">
            <a:solidFill>
              <a:srgbClr val="CA0D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xão reta 54">
            <a:extLst>
              <a:ext uri="{FF2B5EF4-FFF2-40B4-BE49-F238E27FC236}">
                <a16:creationId xmlns:a16="http://schemas.microsoft.com/office/drawing/2014/main" id="{6AF92CDC-04F6-4120-8774-19D49EF6BFB6}"/>
              </a:ext>
            </a:extLst>
          </p:cNvPr>
          <p:cNvCxnSpPr/>
          <p:nvPr/>
        </p:nvCxnSpPr>
        <p:spPr>
          <a:xfrm>
            <a:off x="0" y="5952822"/>
            <a:ext cx="12192000" cy="0"/>
          </a:xfrm>
          <a:prstGeom prst="line">
            <a:avLst/>
          </a:prstGeom>
          <a:ln w="63500">
            <a:solidFill>
              <a:srgbClr val="CA0D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97A02A87-0AA6-4290-A616-B720EFFD9F78}"/>
              </a:ext>
            </a:extLst>
          </p:cNvPr>
          <p:cNvSpPr txBox="1"/>
          <p:nvPr/>
        </p:nvSpPr>
        <p:spPr>
          <a:xfrm>
            <a:off x="4614202" y="3717831"/>
            <a:ext cx="6991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/>
              <a:t>O </a:t>
            </a:r>
            <a:r>
              <a:rPr lang="pt-PT" sz="2800" b="1" dirty="0" err="1"/>
              <a:t>Aldi</a:t>
            </a:r>
            <a:r>
              <a:rPr lang="pt-PT" sz="2800" b="1" dirty="0"/>
              <a:t> </a:t>
            </a:r>
            <a:r>
              <a:rPr lang="pt-PT" sz="2800" dirty="0"/>
              <a:t>preparou uma nova plataforma </a:t>
            </a:r>
            <a:r>
              <a:rPr lang="pt-PT" sz="2800" b="1" dirty="0"/>
              <a:t>para si! </a:t>
            </a:r>
            <a:r>
              <a:rPr lang="pt-PT" sz="2800" dirty="0"/>
              <a:t>Aqui damos-lhe acesso a </a:t>
            </a:r>
            <a:r>
              <a:rPr lang="pt-PT" sz="2800" b="1" dirty="0"/>
              <a:t>promoções </a:t>
            </a:r>
            <a:r>
              <a:rPr lang="pt-PT" sz="2800" dirty="0"/>
              <a:t>e</a:t>
            </a:r>
            <a:r>
              <a:rPr lang="pt-PT" sz="2800" b="1" dirty="0"/>
              <a:t> descontos especiais</a:t>
            </a:r>
            <a:r>
              <a:rPr lang="pt-PT" sz="2800" dirty="0"/>
              <a:t>! Junte-se a nós!</a:t>
            </a:r>
          </a:p>
        </p:txBody>
      </p:sp>
    </p:spTree>
    <p:extLst>
      <p:ext uri="{BB962C8B-B14F-4D97-AF65-F5344CB8AC3E}">
        <p14:creationId xmlns:p14="http://schemas.microsoft.com/office/powerpoint/2010/main" val="1966366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0C52F9-7F54-494C-8A3E-1E08CA6DB2FF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5D24FA-B6FD-4F88-ADB3-43EAD6DB6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361950"/>
            <a:ext cx="838200" cy="876300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12CE06FB-F464-4175-9557-E8A8BE558FC6}"/>
              </a:ext>
            </a:extLst>
          </p:cNvPr>
          <p:cNvSpPr txBox="1"/>
          <p:nvPr/>
        </p:nvSpPr>
        <p:spPr>
          <a:xfrm>
            <a:off x="4772417" y="615434"/>
            <a:ext cx="171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INICIO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37365CCB-5154-4E00-9C73-3148FC1F9B13}"/>
              </a:ext>
            </a:extLst>
          </p:cNvPr>
          <p:cNvSpPr txBox="1"/>
          <p:nvPr/>
        </p:nvSpPr>
        <p:spPr>
          <a:xfrm>
            <a:off x="5845480" y="615434"/>
            <a:ext cx="171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PARTICIPAÇÃO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F999B640-2493-4B2F-8246-16182610EAB6}"/>
              </a:ext>
            </a:extLst>
          </p:cNvPr>
          <p:cNvSpPr txBox="1"/>
          <p:nvPr/>
        </p:nvSpPr>
        <p:spPr>
          <a:xfrm>
            <a:off x="7749436" y="615434"/>
            <a:ext cx="171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CONTACTOS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95A5E0FB-9548-4E6D-ADFF-454EC3B388A3}"/>
              </a:ext>
            </a:extLst>
          </p:cNvPr>
          <p:cNvSpPr txBox="1"/>
          <p:nvPr/>
        </p:nvSpPr>
        <p:spPr>
          <a:xfrm>
            <a:off x="9461326" y="615434"/>
            <a:ext cx="248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TERMOS &amp; CONDIÇÕES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E821843-A78B-4B8C-A197-C504A5205B95}"/>
              </a:ext>
            </a:extLst>
          </p:cNvPr>
          <p:cNvSpPr/>
          <p:nvPr/>
        </p:nvSpPr>
        <p:spPr>
          <a:xfrm>
            <a:off x="647114" y="1885071"/>
            <a:ext cx="10846191" cy="49729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97A2826-9543-4815-BA47-CA3D877887B8}"/>
              </a:ext>
            </a:extLst>
          </p:cNvPr>
          <p:cNvSpPr txBox="1"/>
          <p:nvPr/>
        </p:nvSpPr>
        <p:spPr>
          <a:xfrm>
            <a:off x="4885150" y="2074954"/>
            <a:ext cx="242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/>
              <a:t>PARTICIPAÇÃO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217C3C7-A649-487D-9C99-4772AA3F0794}"/>
              </a:ext>
            </a:extLst>
          </p:cNvPr>
          <p:cNvSpPr/>
          <p:nvPr/>
        </p:nvSpPr>
        <p:spPr>
          <a:xfrm>
            <a:off x="961292" y="4790283"/>
            <a:ext cx="10269416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IBAN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6BEC5177-8621-48EC-8A22-3B8E01D61D97}"/>
              </a:ext>
            </a:extLst>
          </p:cNvPr>
          <p:cNvSpPr/>
          <p:nvPr/>
        </p:nvSpPr>
        <p:spPr>
          <a:xfrm>
            <a:off x="935501" y="3225018"/>
            <a:ext cx="10269416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MORADA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2861E430-9C22-4A19-B335-E5008FE13C03}"/>
              </a:ext>
            </a:extLst>
          </p:cNvPr>
          <p:cNvSpPr/>
          <p:nvPr/>
        </p:nvSpPr>
        <p:spPr>
          <a:xfrm>
            <a:off x="950884" y="4272228"/>
            <a:ext cx="5027885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EMAIL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B7E59A75-5DA9-4488-BA07-2902B07928F3}"/>
              </a:ext>
            </a:extLst>
          </p:cNvPr>
          <p:cNvSpPr/>
          <p:nvPr/>
        </p:nvSpPr>
        <p:spPr>
          <a:xfrm>
            <a:off x="6184066" y="4269666"/>
            <a:ext cx="5027885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TELEFONE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C887FF70-B915-4BD3-94ED-0D73F526F9E6}"/>
              </a:ext>
            </a:extLst>
          </p:cNvPr>
          <p:cNvSpPr/>
          <p:nvPr/>
        </p:nvSpPr>
        <p:spPr>
          <a:xfrm>
            <a:off x="6184066" y="5294817"/>
            <a:ext cx="5027885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B6585FA9-665A-4F27-B9B0-1B6871F2C4C4}"/>
              </a:ext>
            </a:extLst>
          </p:cNvPr>
          <p:cNvSpPr/>
          <p:nvPr/>
        </p:nvSpPr>
        <p:spPr>
          <a:xfrm>
            <a:off x="950884" y="5297946"/>
            <a:ext cx="5027885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DATA DE COMPRA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B09541DB-41C1-4B51-BF25-1ABBF15A8EF1}"/>
              </a:ext>
            </a:extLst>
          </p:cNvPr>
          <p:cNvSpPr/>
          <p:nvPr/>
        </p:nvSpPr>
        <p:spPr>
          <a:xfrm>
            <a:off x="6168683" y="3747342"/>
            <a:ext cx="5027885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LOCALIDADE</a:t>
            </a: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920EA180-A511-4CEA-8965-619C0C89FCD8}"/>
              </a:ext>
            </a:extLst>
          </p:cNvPr>
          <p:cNvSpPr/>
          <p:nvPr/>
        </p:nvSpPr>
        <p:spPr>
          <a:xfrm>
            <a:off x="935501" y="3746728"/>
            <a:ext cx="5027885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CODIGO POSTAL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C0B3A1FE-52CF-4205-8B22-74221E184175}"/>
              </a:ext>
            </a:extLst>
          </p:cNvPr>
          <p:cNvSpPr/>
          <p:nvPr/>
        </p:nvSpPr>
        <p:spPr>
          <a:xfrm>
            <a:off x="950884" y="2705950"/>
            <a:ext cx="5027885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NOME</a:t>
            </a: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86B87041-7A16-4A44-942D-D4997D5C8FF2}"/>
              </a:ext>
            </a:extLst>
          </p:cNvPr>
          <p:cNvSpPr/>
          <p:nvPr/>
        </p:nvSpPr>
        <p:spPr>
          <a:xfrm>
            <a:off x="6184066" y="2704401"/>
            <a:ext cx="5027885" cy="4079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SOBRENOME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B71121-BC5E-4EFC-A6CF-F49371DA931D}"/>
              </a:ext>
            </a:extLst>
          </p:cNvPr>
          <p:cNvSpPr/>
          <p:nvPr/>
        </p:nvSpPr>
        <p:spPr>
          <a:xfrm>
            <a:off x="8890000" y="5294817"/>
            <a:ext cx="2327617" cy="40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Anexar prova de compra</a:t>
            </a:r>
          </a:p>
        </p:txBody>
      </p:sp>
      <p:pic>
        <p:nvPicPr>
          <p:cNvPr id="9" name="Gráfico 8" descr="Transferir">
            <a:extLst>
              <a:ext uri="{FF2B5EF4-FFF2-40B4-BE49-F238E27FC236}">
                <a16:creationId xmlns:a16="http://schemas.microsoft.com/office/drawing/2014/main" id="{1903CE53-4F8E-4FC3-A151-42B812D9A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011247" y="5387101"/>
            <a:ext cx="240809" cy="24080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12438BD-0A07-42DC-BF6A-26076494D6C8}"/>
              </a:ext>
            </a:extLst>
          </p:cNvPr>
          <p:cNvSpPr/>
          <p:nvPr/>
        </p:nvSpPr>
        <p:spPr>
          <a:xfrm>
            <a:off x="1791675" y="592912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EC67B6-B787-40C4-BE12-DFEA8FDE1AB4}"/>
              </a:ext>
            </a:extLst>
          </p:cNvPr>
          <p:cNvSpPr/>
          <p:nvPr/>
        </p:nvSpPr>
        <p:spPr>
          <a:xfrm>
            <a:off x="2582250" y="592912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6A7B52-B822-4A96-AFA2-25B2BD4E958C}"/>
              </a:ext>
            </a:extLst>
          </p:cNvPr>
          <p:cNvSpPr txBox="1"/>
          <p:nvPr/>
        </p:nvSpPr>
        <p:spPr>
          <a:xfrm>
            <a:off x="907708" y="5831877"/>
            <a:ext cx="81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SEXO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52EAA1B3-1963-4D11-987E-48795B29A5CC}"/>
              </a:ext>
            </a:extLst>
          </p:cNvPr>
          <p:cNvSpPr txBox="1"/>
          <p:nvPr/>
        </p:nvSpPr>
        <p:spPr>
          <a:xfrm>
            <a:off x="1926929" y="5829990"/>
            <a:ext cx="81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M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FE3E607-6AD8-4B57-A45F-561CEB27DAD9}"/>
              </a:ext>
            </a:extLst>
          </p:cNvPr>
          <p:cNvSpPr txBox="1"/>
          <p:nvPr/>
        </p:nvSpPr>
        <p:spPr>
          <a:xfrm>
            <a:off x="2715646" y="5829990"/>
            <a:ext cx="81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F</a:t>
            </a:r>
          </a:p>
        </p:txBody>
      </p:sp>
      <p:pic>
        <p:nvPicPr>
          <p:cNvPr id="13" name="Imagem 12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BAD93ED8-30E5-46F5-94E4-E84B647570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96" b="95973" l="2400" r="97400">
                        <a14:foregroundMark x1="5800" y1="16779" x2="14000" y2="16107"/>
                        <a14:foregroundMark x1="14000" y1="16107" x2="98200" y2="26174"/>
                        <a14:foregroundMark x1="98200" y1="26174" x2="98000" y2="52349"/>
                        <a14:foregroundMark x1="98000" y1="52349" x2="92000" y2="72483"/>
                        <a14:foregroundMark x1="92000" y1="72483" x2="83200" y2="80537"/>
                        <a14:foregroundMark x1="83200" y1="80537" x2="13400" y2="64430"/>
                        <a14:foregroundMark x1="13400" y1="64430" x2="6600" y2="53020"/>
                        <a14:foregroundMark x1="6600" y1="53020" x2="12800" y2="38255"/>
                        <a14:foregroundMark x1="12800" y1="38255" x2="18600" y2="38255"/>
                        <a14:foregroundMark x1="5800" y1="80537" x2="26800" y2="76510"/>
                        <a14:foregroundMark x1="26800" y1="76510" x2="36000" y2="76510"/>
                        <a14:foregroundMark x1="36000" y1="76510" x2="57400" y2="75839"/>
                        <a14:foregroundMark x1="57400" y1="75839" x2="81200" y2="75839"/>
                        <a14:foregroundMark x1="92400" y1="78523" x2="92400" y2="22148"/>
                        <a14:foregroundMark x1="94200" y1="18121" x2="14000" y2="18121"/>
                        <a14:foregroundMark x1="20400" y1="48322" x2="53400" y2="48322"/>
                        <a14:foregroundMark x1="63600" y1="48322" x2="82200" y2="41611"/>
                        <a14:foregroundMark x1="82600" y1="42282" x2="85000" y2="30872"/>
                        <a14:foregroundMark x1="82200" y1="35570" x2="88200" y2="26846"/>
                        <a14:foregroundMark x1="88800" y1="31544" x2="81800" y2="31544"/>
                        <a14:foregroundMark x1="11000" y1="39597" x2="28600" y2="28859"/>
                        <a14:foregroundMark x1="28600" y1="28859" x2="42200" y2="28859"/>
                        <a14:foregroundMark x1="4000" y1="18121" x2="82400" y2="36242"/>
                        <a14:foregroundMark x1="97394" y1="87248" x2="97400" y2="89262"/>
                        <a14:foregroundMark x1="97200" y1="18121" x2="97394" y2="87248"/>
                        <a14:foregroundMark x1="95800" y1="88591" x2="2400" y2="95973"/>
                        <a14:backgroundMark x1="3200" y1="9396" x2="3200" y2="9396"/>
                        <a14:backgroundMark x1="2800" y1="87919" x2="2800" y2="87919"/>
                        <a14:backgroundMark x1="3000" y1="8054" x2="3000" y2="8054"/>
                        <a14:backgroundMark x1="2800" y1="8725" x2="2800" y2="8725"/>
                        <a14:backgroundMark x1="2600" y1="10738" x2="4000" y2="8054"/>
                        <a14:backgroundMark x1="96800" y1="87248" x2="96800" y2="87248"/>
                        <a14:backgroundMark x1="97200" y1="10067" x2="95400" y2="6040"/>
                        <a14:backgroundMark x1="94600" y1="7383" x2="97400" y2="9396"/>
                        <a14:backgroundMark x1="96800" y1="11409" x2="96800" y2="11409"/>
                        <a14:backgroundMark x1="94200" y1="7383" x2="78800" y2="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" t="7647" r="3001" b="12101"/>
          <a:stretch/>
        </p:blipFill>
        <p:spPr>
          <a:xfrm>
            <a:off x="8682037" y="6017576"/>
            <a:ext cx="2522879" cy="640399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B4D566AC-4C2F-444D-9F1C-08278E0DDEDB}"/>
              </a:ext>
            </a:extLst>
          </p:cNvPr>
          <p:cNvSpPr/>
          <p:nvPr/>
        </p:nvSpPr>
        <p:spPr>
          <a:xfrm>
            <a:off x="6184067" y="6017576"/>
            <a:ext cx="2335820" cy="640399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72000" rtlCol="0" anchor="ctr"/>
          <a:lstStyle/>
          <a:p>
            <a:pPr algn="ctr"/>
            <a:r>
              <a:rPr lang="pt-PT" dirty="0"/>
              <a:t>SUBMETER</a:t>
            </a:r>
          </a:p>
        </p:txBody>
      </p:sp>
      <p:pic>
        <p:nvPicPr>
          <p:cNvPr id="16" name="Gráfico 15" descr="Disco">
            <a:extLst>
              <a:ext uri="{FF2B5EF4-FFF2-40B4-BE49-F238E27FC236}">
                <a16:creationId xmlns:a16="http://schemas.microsoft.com/office/drawing/2014/main" id="{B8A625AA-D191-4C16-8653-D7D3CEA00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9983" y="6143354"/>
            <a:ext cx="388842" cy="38884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83CBF7B-3537-49A5-B925-0DB7C1CBAAEC}"/>
              </a:ext>
            </a:extLst>
          </p:cNvPr>
          <p:cNvSpPr/>
          <p:nvPr/>
        </p:nvSpPr>
        <p:spPr>
          <a:xfrm>
            <a:off x="1015756" y="62336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8A20F949-B5E4-418B-9769-9386FA04841E}"/>
              </a:ext>
            </a:extLst>
          </p:cNvPr>
          <p:cNvSpPr/>
          <p:nvPr/>
        </p:nvSpPr>
        <p:spPr>
          <a:xfrm>
            <a:off x="1015756" y="654583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57CE211-3BE7-4587-ADA6-78847AEDE324}"/>
              </a:ext>
            </a:extLst>
          </p:cNvPr>
          <p:cNvSpPr txBox="1"/>
          <p:nvPr/>
        </p:nvSpPr>
        <p:spPr>
          <a:xfrm>
            <a:off x="1189088" y="6199188"/>
            <a:ext cx="2522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2">
                    <a:lumMod val="25000"/>
                  </a:schemeClr>
                </a:solidFill>
              </a:rPr>
              <a:t>Concordo com os </a:t>
            </a:r>
            <a:r>
              <a:rPr lang="pt-PT" sz="1100" u="sng" dirty="0">
                <a:solidFill>
                  <a:schemeClr val="bg2">
                    <a:lumMod val="25000"/>
                  </a:schemeClr>
                </a:solidFill>
              </a:rPr>
              <a:t>termos e condições</a:t>
            </a:r>
            <a:endParaRPr lang="pt-PT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DCD117E-5D58-49F7-9752-14B1357045F8}"/>
              </a:ext>
            </a:extLst>
          </p:cNvPr>
          <p:cNvSpPr txBox="1"/>
          <p:nvPr/>
        </p:nvSpPr>
        <p:spPr>
          <a:xfrm>
            <a:off x="1195756" y="6504600"/>
            <a:ext cx="4081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2">
                    <a:lumMod val="25000"/>
                  </a:schemeClr>
                </a:solidFill>
              </a:rPr>
              <a:t>Desejo receber novidades, campanhas e ofertas comerciais do </a:t>
            </a:r>
            <a:r>
              <a:rPr lang="pt-PT" sz="1100" dirty="0" err="1">
                <a:solidFill>
                  <a:schemeClr val="bg2">
                    <a:lumMod val="25000"/>
                  </a:schemeClr>
                </a:solidFill>
              </a:rPr>
              <a:t>Aldi</a:t>
            </a:r>
            <a:endParaRPr lang="pt-PT" sz="1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51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4EB329E-2185-4AF6-966D-56F218A5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689" y="768846"/>
            <a:ext cx="8629650" cy="4854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7485" y="-15620"/>
            <a:ext cx="12192000" cy="68892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A3FC4A57-DA72-431F-9483-60382EA2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865167"/>
            <a:ext cx="30399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PROPOSTA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D883C37-E382-44AE-B9BF-112A72C49C3B}"/>
              </a:ext>
            </a:extLst>
          </p:cNvPr>
          <p:cNvGrpSpPr/>
          <p:nvPr/>
        </p:nvGrpSpPr>
        <p:grpSpPr>
          <a:xfrm>
            <a:off x="1034826" y="2615493"/>
            <a:ext cx="3032347" cy="648408"/>
            <a:chOff x="1058641" y="2483121"/>
            <a:chExt cx="2902857" cy="64840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6C97975-1B95-438C-9CE7-7E903E358813}"/>
                </a:ext>
              </a:extLst>
            </p:cNvPr>
            <p:cNvSpPr txBox="1"/>
            <p:nvPr/>
          </p:nvSpPr>
          <p:spPr>
            <a:xfrm>
              <a:off x="1058641" y="2762197"/>
              <a:ext cx="290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213B8F"/>
                  </a:solidFill>
                </a:rPr>
                <a:t>CUSTOM PLATFORM</a:t>
              </a:r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A4A39907-E363-49FD-929E-8AAAA6180EFE}"/>
                </a:ext>
              </a:extLst>
            </p:cNvPr>
            <p:cNvSpPr txBox="1"/>
            <p:nvPr/>
          </p:nvSpPr>
          <p:spPr>
            <a:xfrm>
              <a:off x="1110702" y="2483121"/>
              <a:ext cx="200801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pt-PT" sz="2750" spc="5" dirty="0">
                  <a:solidFill>
                    <a:srgbClr val="213A8E"/>
                  </a:solidFill>
                  <a:latin typeface="Verdana"/>
                  <a:cs typeface="Verdana"/>
                </a:rPr>
                <a:t>CASHBACK</a:t>
              </a:r>
              <a:endParaRPr sz="2750" dirty="0">
                <a:latin typeface="Verdana"/>
                <a:cs typeface="Verdana"/>
              </a:endParaRP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D53F0341-7775-4A3A-8598-1C28AF091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6" y="2501220"/>
            <a:ext cx="838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83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E75853-71AB-4AFD-B13D-23453D4300D2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00" y="770400"/>
            <a:ext cx="8629200" cy="48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892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A3FC4A57-DA72-431F-9483-60382EA2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865167"/>
            <a:ext cx="30399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PROPOSTA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D883C37-E382-44AE-B9BF-112A72C49C3B}"/>
              </a:ext>
            </a:extLst>
          </p:cNvPr>
          <p:cNvGrpSpPr/>
          <p:nvPr/>
        </p:nvGrpSpPr>
        <p:grpSpPr>
          <a:xfrm>
            <a:off x="1034826" y="2615493"/>
            <a:ext cx="3032347" cy="648408"/>
            <a:chOff x="1058641" y="2483121"/>
            <a:chExt cx="2902857" cy="64840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6C97975-1B95-438C-9CE7-7E903E358813}"/>
                </a:ext>
              </a:extLst>
            </p:cNvPr>
            <p:cNvSpPr txBox="1"/>
            <p:nvPr/>
          </p:nvSpPr>
          <p:spPr>
            <a:xfrm>
              <a:off x="1058641" y="2762197"/>
              <a:ext cx="290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213B8F"/>
                  </a:solidFill>
                </a:rPr>
                <a:t>CUSTOM PLATFORM</a:t>
              </a:r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A4A39907-E363-49FD-929E-8AAAA6180EFE}"/>
                </a:ext>
              </a:extLst>
            </p:cNvPr>
            <p:cNvSpPr txBox="1"/>
            <p:nvPr/>
          </p:nvSpPr>
          <p:spPr>
            <a:xfrm>
              <a:off x="1110702" y="2483121"/>
              <a:ext cx="200801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pt-PT" sz="2750" spc="5" dirty="0">
                  <a:solidFill>
                    <a:srgbClr val="213A8E"/>
                  </a:solidFill>
                  <a:latin typeface="Verdana"/>
                  <a:cs typeface="Verdana"/>
                </a:rPr>
                <a:t>CASHBACK</a:t>
              </a:r>
              <a:endParaRPr sz="2750" dirty="0">
                <a:latin typeface="Verdana"/>
                <a:cs typeface="Verdana"/>
              </a:endParaRP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D53F0341-7775-4A3A-8598-1C28AF091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6" y="2501220"/>
            <a:ext cx="838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8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ClipArt&#10;&#10;Descrição gerada automaticamente">
            <a:extLst>
              <a:ext uri="{FF2B5EF4-FFF2-40B4-BE49-F238E27FC236}">
                <a16:creationId xmlns:a16="http://schemas.microsoft.com/office/drawing/2014/main" id="{167B54F4-B526-4700-8717-194C28316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50" y="103324"/>
            <a:ext cx="1698625" cy="962915"/>
          </a:xfrm>
          <a:prstGeom prst="rect">
            <a:avLst/>
          </a:prstGeom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25228"/>
            <a:ext cx="12192000" cy="68892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A3FC4A57-DA72-431F-9483-60382EA2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865167"/>
            <a:ext cx="30399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PROPOSTA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A3BDF70-474B-49F5-8817-8A3BEDD26A88}"/>
              </a:ext>
            </a:extLst>
          </p:cNvPr>
          <p:cNvSpPr txBox="1"/>
          <p:nvPr/>
        </p:nvSpPr>
        <p:spPr>
          <a:xfrm>
            <a:off x="4214099" y="2690905"/>
            <a:ext cx="6410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 Rounded MT Bold" panose="020F0704030504030204" pitchFamily="34" charset="0"/>
              </a:rPr>
              <a:t>€0,55 POR PARTICIPAÇÃO (ONLINE)</a:t>
            </a:r>
          </a:p>
          <a:p>
            <a:endParaRPr lang="pt-PT" sz="200" dirty="0">
              <a:latin typeface="Arial Rounded MT Bold" panose="020F0704030504030204" pitchFamily="34" charset="0"/>
            </a:endParaRPr>
          </a:p>
          <a:p>
            <a:r>
              <a:rPr lang="pt-PT" sz="1600" dirty="0">
                <a:latin typeface="Arial Rounded MT Bold" panose="020F0704030504030204" pitchFamily="34" charset="0"/>
              </a:rPr>
              <a:t>Inclui: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Validação dos Talões de Caixa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Despiste de Fraudes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Processamento do Reembolso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Linha de Apoio ao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Relatório de Final de Campanha</a:t>
            </a:r>
          </a:p>
          <a:p>
            <a:endParaRPr lang="pt-PT" sz="700" dirty="0">
              <a:latin typeface="Arial Rounded MT Bold" panose="020F0704030504030204" pitchFamily="34" charset="0"/>
            </a:endParaRPr>
          </a:p>
          <a:p>
            <a:r>
              <a:rPr lang="pt-PT" sz="1600" dirty="0">
                <a:latin typeface="Arial Rounded MT Bold" panose="020F0704030504030204" pitchFamily="34" charset="0"/>
              </a:rPr>
              <a:t>€190 CUSTO OPERACIONAL / MÊS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DC5AA46-B14D-4055-92D8-BBF94C98E299}"/>
              </a:ext>
            </a:extLst>
          </p:cNvPr>
          <p:cNvSpPr txBox="1"/>
          <p:nvPr/>
        </p:nvSpPr>
        <p:spPr>
          <a:xfrm>
            <a:off x="4214100" y="868211"/>
            <a:ext cx="6628071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 Rounded MT Bold" panose="020F0704030504030204" pitchFamily="34" charset="0"/>
              </a:rPr>
              <a:t>€4375 SETUP*</a:t>
            </a:r>
          </a:p>
          <a:p>
            <a:endParaRPr lang="pt-PT" sz="200" dirty="0">
              <a:latin typeface="Arial Rounded MT Bold" panose="020F0704030504030204" pitchFamily="34" charset="0"/>
            </a:endParaRPr>
          </a:p>
          <a:p>
            <a:r>
              <a:rPr lang="pt-PT" sz="1600" dirty="0">
                <a:latin typeface="Arial Rounded MT Bold" panose="020F0704030504030204" pitchFamily="34" charset="0"/>
              </a:rPr>
              <a:t>Inclui: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latin typeface="Arial Rounded MT Bold" panose="020F0704030504030204" pitchFamily="34" charset="0"/>
              </a:rPr>
              <a:t>Configuração de campanha e adaptação de formatos de imagem e personalização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Rounded MT Bold" panose="020F0704030504030204" pitchFamily="34" charset="0"/>
              </a:rPr>
              <a:t>Hosting</a:t>
            </a:r>
            <a:r>
              <a:rPr lang="pt-PT" sz="1600" dirty="0">
                <a:latin typeface="Arial Rounded MT Bold" panose="020F0704030504030204" pitchFamily="34" charset="0"/>
              </a:rPr>
              <a:t> da campanha por 2 meses (€250 por cada mês adicional)</a:t>
            </a:r>
          </a:p>
          <a:p>
            <a:endParaRPr lang="pt-PT" sz="300" dirty="0">
              <a:latin typeface="Arial Rounded MT Bold" panose="020F0704030504030204" pitchFamily="34" charset="0"/>
            </a:endParaRPr>
          </a:p>
          <a:p>
            <a:r>
              <a:rPr lang="pt-PT" sz="1050" dirty="0">
                <a:latin typeface="Arial Rounded MT Bold" panose="020F0704030504030204" pitchFamily="34" charset="0"/>
              </a:rPr>
              <a:t>* Criatividade </a:t>
            </a:r>
            <a:r>
              <a:rPr lang="pt-PT" sz="1050" dirty="0" err="1">
                <a:latin typeface="Arial Rounded MT Bold" panose="020F0704030504030204" pitchFamily="34" charset="0"/>
              </a:rPr>
              <a:t>sob-consulta</a:t>
            </a:r>
            <a:endParaRPr lang="pt-PT" sz="1600" dirty="0">
              <a:latin typeface="Arial Rounded MT Bold" panose="020F070403050403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CF62EA7-86B0-495B-A163-11D6B6E90644}"/>
              </a:ext>
            </a:extLst>
          </p:cNvPr>
          <p:cNvSpPr txBox="1"/>
          <p:nvPr/>
        </p:nvSpPr>
        <p:spPr>
          <a:xfrm>
            <a:off x="4214100" y="4933787"/>
            <a:ext cx="64103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 Rounded MT Bold" panose="020F0704030504030204" pitchFamily="34" charset="0"/>
              </a:rPr>
              <a:t>OFERTA DO MEDIA-PACK</a:t>
            </a:r>
          </a:p>
          <a:p>
            <a:endParaRPr lang="pt-PT" sz="200" dirty="0">
              <a:latin typeface="Arial Rounded MT Bold" panose="020F0704030504030204" pitchFamily="34" charset="0"/>
            </a:endParaRPr>
          </a:p>
          <a:p>
            <a:r>
              <a:rPr lang="pt-PT" sz="1600" dirty="0">
                <a:latin typeface="Arial Rounded MT Bold" panose="020F0704030504030204" pitchFamily="34" charset="0"/>
              </a:rPr>
              <a:t>Inclui: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Rounded MT Bold" panose="020F0704030504030204" pitchFamily="34" charset="0"/>
              </a:rPr>
              <a:t>Banners</a:t>
            </a:r>
            <a:r>
              <a:rPr lang="pt-PT" sz="1600" dirty="0">
                <a:latin typeface="Arial Rounded MT Bold" panose="020F0704030504030204" pitchFamily="34" charset="0"/>
              </a:rPr>
              <a:t> e </a:t>
            </a:r>
            <a:r>
              <a:rPr lang="pt-PT" sz="1600" dirty="0" err="1">
                <a:latin typeface="Arial Rounded MT Bold" panose="020F0704030504030204" pitchFamily="34" charset="0"/>
              </a:rPr>
              <a:t>Sliders</a:t>
            </a:r>
            <a:r>
              <a:rPr lang="pt-PT" sz="1600" dirty="0">
                <a:latin typeface="Arial Rounded MT Bold" panose="020F0704030504030204" pitchFamily="34" charset="0"/>
              </a:rPr>
              <a:t> Web e App </a:t>
            </a:r>
            <a:r>
              <a:rPr lang="pt-PT" sz="1600" dirty="0" err="1">
                <a:latin typeface="Arial Rounded MT Bold" panose="020F0704030504030204" pitchFamily="34" charset="0"/>
              </a:rPr>
              <a:t>Quoty</a:t>
            </a:r>
            <a:endParaRPr lang="pt-PT" sz="1600" dirty="0">
              <a:latin typeface="Arial Rounded MT Bold" panose="020F07040305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131FAD9-0390-453E-BCFB-31E9C2E8BDAA}"/>
              </a:ext>
            </a:extLst>
          </p:cNvPr>
          <p:cNvSpPr txBox="1"/>
          <p:nvPr/>
        </p:nvSpPr>
        <p:spPr>
          <a:xfrm>
            <a:off x="6519390" y="386527"/>
            <a:ext cx="290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01E78"/>
                </a:solidFill>
              </a:rPr>
              <a:t>CUSTOM PLATFORM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8B069B-AAD4-49AE-81E7-4B101A09B59E}"/>
              </a:ext>
            </a:extLst>
          </p:cNvPr>
          <p:cNvSpPr txBox="1"/>
          <p:nvPr/>
        </p:nvSpPr>
        <p:spPr>
          <a:xfrm>
            <a:off x="842195" y="1078677"/>
            <a:ext cx="1107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7200" dirty="0">
                <a:solidFill>
                  <a:srgbClr val="C80000"/>
                </a:solidFill>
              </a:rPr>
              <a:t>PREÇOS PARA PLATAFORMA SIMPLES DE 1 CASHBACK!</a:t>
            </a:r>
          </a:p>
          <a:p>
            <a:pPr algn="ctr"/>
            <a:r>
              <a:rPr lang="pt-PT" sz="7200" dirty="0">
                <a:solidFill>
                  <a:srgbClr val="C80000"/>
                </a:solidFill>
              </a:rPr>
              <a:t>PARA MULTIPLOS CASHBACKS CONSULTAR DELPHINE / ROMÉNIA</a:t>
            </a:r>
          </a:p>
        </p:txBody>
      </p:sp>
    </p:spTree>
    <p:extLst>
      <p:ext uri="{BB962C8B-B14F-4D97-AF65-F5344CB8AC3E}">
        <p14:creationId xmlns:p14="http://schemas.microsoft.com/office/powerpoint/2010/main" val="3029250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59" descr="Uma imagem com texto&#10;&#10;Descrição gerada com confiança alta">
            <a:extLst>
              <a:ext uri="{FF2B5EF4-FFF2-40B4-BE49-F238E27FC236}">
                <a16:creationId xmlns:a16="http://schemas.microsoft.com/office/drawing/2014/main" id="{F240C054-0CAB-46F7-AB7B-E7256AAB6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000" y="72000"/>
            <a:ext cx="1764000" cy="1764000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08A2FFA4-B03C-483E-AF47-E8072A87F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000" y="1908000"/>
            <a:ext cx="1764000" cy="1764000"/>
          </a:xfrm>
          <a:prstGeom prst="rect">
            <a:avLst/>
          </a:prstGeom>
        </p:spPr>
      </p:pic>
      <p:pic>
        <p:nvPicPr>
          <p:cNvPr id="56" name="Imagem 55" descr="Uma imagem com texto&#10;&#10;Descrição gerada com confiança alta">
            <a:extLst>
              <a:ext uri="{FF2B5EF4-FFF2-40B4-BE49-F238E27FC236}">
                <a16:creationId xmlns:a16="http://schemas.microsoft.com/office/drawing/2014/main" id="{C444051B-9297-4A0D-AC99-52241457A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5580000"/>
            <a:ext cx="1764000" cy="1764000"/>
          </a:xfrm>
          <a:prstGeom prst="rect">
            <a:avLst/>
          </a:prstGeom>
        </p:spPr>
      </p:pic>
      <p:pic>
        <p:nvPicPr>
          <p:cNvPr id="54" name="Imagem 53" descr="Uma imagem com pessoa, homem, céu, chão&#10;&#10;Descrição gerada com confiança alta">
            <a:extLst>
              <a:ext uri="{FF2B5EF4-FFF2-40B4-BE49-F238E27FC236}">
                <a16:creationId xmlns:a16="http://schemas.microsoft.com/office/drawing/2014/main" id="{0B1100A2-E360-4A7F-B58C-2CDC58D76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00" y="5580000"/>
            <a:ext cx="1764000" cy="1764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0725BDA-8309-40C0-9996-96898DC90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00" y="3744000"/>
            <a:ext cx="1764000" cy="1764000"/>
          </a:xfrm>
          <a:prstGeom prst="rect">
            <a:avLst/>
          </a:prstGeom>
        </p:spPr>
      </p:pic>
      <p:pic>
        <p:nvPicPr>
          <p:cNvPr id="7" name="Imagem 6" descr="Uma imagem com aparelho&#10;&#10;Descrição gerada com confiança muito alta">
            <a:extLst>
              <a:ext uri="{FF2B5EF4-FFF2-40B4-BE49-F238E27FC236}">
                <a16:creationId xmlns:a16="http://schemas.microsoft.com/office/drawing/2014/main" id="{C8A9DE2E-6162-43D0-BC2F-631536E731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00" y="72000"/>
            <a:ext cx="1764000" cy="1764000"/>
          </a:xfrm>
          <a:prstGeom prst="rect">
            <a:avLst/>
          </a:prstGeom>
        </p:spPr>
      </p:pic>
      <p:pic>
        <p:nvPicPr>
          <p:cNvPr id="9" name="Imagem 8" descr="Uma imagem com captura de ecrã, texto&#10;&#10;Descrição gerada com confiança alta">
            <a:extLst>
              <a:ext uri="{FF2B5EF4-FFF2-40B4-BE49-F238E27FC236}">
                <a16:creationId xmlns:a16="http://schemas.microsoft.com/office/drawing/2014/main" id="{E01CDAB5-EF8F-42B8-BFE6-E64117155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72000"/>
            <a:ext cx="1764000" cy="1764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DEAFC0E-E12D-4D7B-8990-58203AD4BC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72000"/>
            <a:ext cx="1764000" cy="1764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4FF681A-391E-461B-B794-0FB199894A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1908000"/>
            <a:ext cx="1764000" cy="1764000"/>
          </a:xfrm>
          <a:prstGeom prst="rect">
            <a:avLst/>
          </a:prstGeom>
        </p:spPr>
      </p:pic>
      <p:pic>
        <p:nvPicPr>
          <p:cNvPr id="16" name="Imagem 15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D310C777-917E-4446-BF26-860D9B23A5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00" y="1908000"/>
            <a:ext cx="1764000" cy="1764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8025142-76B2-4B56-9FE4-3EFFD5FD2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1908000"/>
            <a:ext cx="1764000" cy="1764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FDCF308-9A34-46A2-A6C6-F574B6F76C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3744000"/>
            <a:ext cx="1764000" cy="1764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E4521B8-9B2D-4F78-9DFF-64081D09A7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1908000"/>
            <a:ext cx="1764000" cy="1764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553E4DD3-5660-4A54-A70D-37FBF9580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3744000"/>
            <a:ext cx="1764000" cy="1764000"/>
          </a:xfrm>
          <a:prstGeom prst="rect">
            <a:avLst/>
          </a:prstGeom>
        </p:spPr>
      </p:pic>
      <p:pic>
        <p:nvPicPr>
          <p:cNvPr id="50" name="Imagem 49" descr="Uma imagem com frigorífico&#10;&#10;Descrição gerada com confiança alta">
            <a:extLst>
              <a:ext uri="{FF2B5EF4-FFF2-40B4-BE49-F238E27FC236}">
                <a16:creationId xmlns:a16="http://schemas.microsoft.com/office/drawing/2014/main" id="{EEB45E22-BC97-4375-9A2C-AF1BCC2B9C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3744000"/>
            <a:ext cx="1764000" cy="1764000"/>
          </a:xfrm>
          <a:prstGeom prst="rect">
            <a:avLst/>
          </a:prstGeom>
        </p:spPr>
      </p:pic>
      <p:pic>
        <p:nvPicPr>
          <p:cNvPr id="52" name="Imagem 51" descr="Uma imagem com exterior, autocarro&#10;&#10;Descrição gerada com confiança alta">
            <a:extLst>
              <a:ext uri="{FF2B5EF4-FFF2-40B4-BE49-F238E27FC236}">
                <a16:creationId xmlns:a16="http://schemas.microsoft.com/office/drawing/2014/main" id="{8EBCACF0-350E-4BD7-9D84-58C574C0A3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72000"/>
            <a:ext cx="1764000" cy="1764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D97A204-069C-46D7-9781-62F8DDE575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5580000"/>
            <a:ext cx="1764000" cy="1764000"/>
          </a:xfrm>
          <a:prstGeom prst="rect">
            <a:avLst/>
          </a:prstGeom>
        </p:spPr>
      </p:pic>
      <p:sp>
        <p:nvSpPr>
          <p:cNvPr id="22" name="object 4">
            <a:extLst>
              <a:ext uri="{FF2B5EF4-FFF2-40B4-BE49-F238E27FC236}">
                <a16:creationId xmlns:a16="http://schemas.microsoft.com/office/drawing/2014/main" id="{CDB4BFE8-9A85-4C9A-A418-00420D2D307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C2AC318-E007-491A-B102-5F29C349B8EE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upo 13">
            <a:extLst>
              <a:ext uri="{FF2B5EF4-FFF2-40B4-BE49-F238E27FC236}">
                <a16:creationId xmlns:a16="http://schemas.microsoft.com/office/drawing/2014/main" id="{42E6FA9B-6417-4AB9-965B-C120EB4F691B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7DA2DFC6-AE30-4B61-9BE9-68311F3E4C3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BC260753-4A95-4A54-BC5C-80B739F6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pic>
        <p:nvPicPr>
          <p:cNvPr id="48" name="Imagem 47" descr="Uma imagem com objeto&#10;&#10;Descrição gerada com confiança alta">
            <a:extLst>
              <a:ext uri="{FF2B5EF4-FFF2-40B4-BE49-F238E27FC236}">
                <a16:creationId xmlns:a16="http://schemas.microsoft.com/office/drawing/2014/main" id="{A3BC2914-E7EA-45F2-9FED-3BFD8B3508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5" y="483339"/>
            <a:ext cx="3099358" cy="629557"/>
          </a:xfrm>
          <a:prstGeom prst="rect">
            <a:avLst/>
          </a:prstGeom>
        </p:spPr>
      </p:pic>
      <p:sp>
        <p:nvSpPr>
          <p:cNvPr id="61" name="CaixaDeTexto 60">
            <a:hlinkClick r:id="rId21"/>
            <a:extLst>
              <a:ext uri="{FF2B5EF4-FFF2-40B4-BE49-F238E27FC236}">
                <a16:creationId xmlns:a16="http://schemas.microsoft.com/office/drawing/2014/main" id="{E42871ED-B796-4E57-B8C4-C4D64CA98E12}"/>
              </a:ext>
            </a:extLst>
          </p:cNvPr>
          <p:cNvSpPr txBox="1"/>
          <p:nvPr/>
        </p:nvSpPr>
        <p:spPr>
          <a:xfrm>
            <a:off x="4826208" y="6444557"/>
            <a:ext cx="3103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msung Sharp Sans" pitchFamily="2" charset="0"/>
                <a:ea typeface="Samsung Sharp Sans" pitchFamily="2" charset="0"/>
                <a:cs typeface="Samsung Sharp Sans" pitchFamily="2" charset="0"/>
              </a:rPr>
              <a:t>https://www.samsung.com/fr/offer/</a:t>
            </a:r>
          </a:p>
        </p:txBody>
      </p:sp>
      <p:pic>
        <p:nvPicPr>
          <p:cNvPr id="63" name="Imagem 62" descr="Uma imagem com objeto&#10;&#10;Descrição gerada com confiança muito alta">
            <a:extLst>
              <a:ext uri="{FF2B5EF4-FFF2-40B4-BE49-F238E27FC236}">
                <a16:creationId xmlns:a16="http://schemas.microsoft.com/office/drawing/2014/main" id="{C969D047-C54D-46DE-892F-B0254119457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-50058" r="79068" b="10748"/>
          <a:stretch/>
        </p:blipFill>
        <p:spPr>
          <a:xfrm>
            <a:off x="10764000" y="-61324"/>
            <a:ext cx="1262626" cy="859441"/>
          </a:xfrm>
          <a:prstGeom prst="rect">
            <a:avLst/>
          </a:prstGeom>
        </p:spPr>
      </p:pic>
      <p:sp>
        <p:nvSpPr>
          <p:cNvPr id="27" name="object 10">
            <a:extLst>
              <a:ext uri="{FF2B5EF4-FFF2-40B4-BE49-F238E27FC236}">
                <a16:creationId xmlns:a16="http://schemas.microsoft.com/office/drawing/2014/main" id="{211346CE-0EC6-4EB4-BB35-4151819D37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6444" y="5711280"/>
            <a:ext cx="303999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EXEMPLOS</a:t>
            </a:r>
            <a:br>
              <a:rPr lang="pt-PT" sz="3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</a:br>
            <a:r>
              <a:rPr lang="pt-PT" sz="2000" b="1" spc="-20" dirty="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MEDIAPOST / SOGEC</a:t>
            </a:r>
            <a:endParaRPr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9460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9F5E55C-A9EE-4C62-A3E6-E9AC31B59A98}"/>
              </a:ext>
            </a:extLst>
          </p:cNvPr>
          <p:cNvSpPr/>
          <p:nvPr/>
        </p:nvSpPr>
        <p:spPr>
          <a:xfrm>
            <a:off x="14514" y="-27384"/>
            <a:ext cx="12215586" cy="6885384"/>
          </a:xfrm>
          <a:prstGeom prst="rect">
            <a:avLst/>
          </a:prstGeom>
          <a:solidFill>
            <a:srgbClr val="D6022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420CE7-FB58-4D6B-B405-9471A9A3EC81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E0ADCA2-4861-47B5-A3A6-889529D64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66" y="7209103"/>
            <a:ext cx="1459481" cy="461377"/>
          </a:xfrm>
          <a:prstGeom prst="rect">
            <a:avLst/>
          </a:prstGeom>
        </p:spPr>
      </p:pic>
      <p:pic>
        <p:nvPicPr>
          <p:cNvPr id="38" name="Imagem 37" descr="Uma imagem com objeto&#10;&#10;Descrição gerada com confiança alta">
            <a:extLst>
              <a:ext uri="{FF2B5EF4-FFF2-40B4-BE49-F238E27FC236}">
                <a16:creationId xmlns:a16="http://schemas.microsoft.com/office/drawing/2014/main" id="{8C06206E-BBC4-4412-ACD3-60D21522B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478971"/>
            <a:ext cx="3099358" cy="62955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B9F396F-DF6F-45D5-B1C3-679659E054D2}"/>
              </a:ext>
            </a:extLst>
          </p:cNvPr>
          <p:cNvSpPr/>
          <p:nvPr/>
        </p:nvSpPr>
        <p:spPr>
          <a:xfrm>
            <a:off x="3929550" y="388573"/>
            <a:ext cx="80133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pt-P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Mediapost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 uma empresa especializada em serviços de Marketing Relacional que pertence ao grupo francês La Poste.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 experiência no mercado internacional e mais de 30.000 clientes, tem um volume de negócios anual de 600 milhões de euros.</a:t>
            </a:r>
          </a:p>
        </p:txBody>
      </p:sp>
      <p:pic>
        <p:nvPicPr>
          <p:cNvPr id="7" name="Gráfico 6" descr="Envelope">
            <a:extLst>
              <a:ext uri="{FF2B5EF4-FFF2-40B4-BE49-F238E27FC236}">
                <a16:creationId xmlns:a16="http://schemas.microsoft.com/office/drawing/2014/main" id="{0A4D2C44-EDB0-4AD1-B005-0AE66FD8F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5775" y="3805649"/>
            <a:ext cx="914400" cy="914400"/>
          </a:xfrm>
          <a:prstGeom prst="rect">
            <a:avLst/>
          </a:prstGeom>
        </p:spPr>
      </p:pic>
      <p:pic>
        <p:nvPicPr>
          <p:cNvPr id="10" name="Gráfico 9" descr="Hierarquia">
            <a:extLst>
              <a:ext uri="{FF2B5EF4-FFF2-40B4-BE49-F238E27FC236}">
                <a16:creationId xmlns:a16="http://schemas.microsoft.com/office/drawing/2014/main" id="{644CD283-B19B-44B5-A009-8816AA8A74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6328" y="3822299"/>
            <a:ext cx="914400" cy="914400"/>
          </a:xfrm>
          <a:prstGeom prst="rect">
            <a:avLst/>
          </a:prstGeom>
        </p:spPr>
      </p:pic>
      <p:pic>
        <p:nvPicPr>
          <p:cNvPr id="15" name="Gráfico 14" descr="Marcador">
            <a:extLst>
              <a:ext uri="{FF2B5EF4-FFF2-40B4-BE49-F238E27FC236}">
                <a16:creationId xmlns:a16="http://schemas.microsoft.com/office/drawing/2014/main" id="{327EAF45-0F06-4CB7-85A7-6C698279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3114" y="3805649"/>
            <a:ext cx="914400" cy="914400"/>
          </a:xfrm>
          <a:prstGeom prst="rect">
            <a:avLst/>
          </a:prstGeom>
        </p:spPr>
      </p:pic>
      <p:pic>
        <p:nvPicPr>
          <p:cNvPr id="17" name="Gráfico 16" descr="Coração">
            <a:extLst>
              <a:ext uri="{FF2B5EF4-FFF2-40B4-BE49-F238E27FC236}">
                <a16:creationId xmlns:a16="http://schemas.microsoft.com/office/drawing/2014/main" id="{DBF86BDE-E0A1-456A-9F44-A89DA664B7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74151" y="3805649"/>
            <a:ext cx="914400" cy="914400"/>
          </a:xfrm>
          <a:prstGeom prst="rect">
            <a:avLst/>
          </a:prstGeom>
        </p:spPr>
      </p:pic>
      <p:pic>
        <p:nvPicPr>
          <p:cNvPr id="19" name="Gráfico 18" descr="Wi-Fi">
            <a:extLst>
              <a:ext uri="{FF2B5EF4-FFF2-40B4-BE49-F238E27FC236}">
                <a16:creationId xmlns:a16="http://schemas.microsoft.com/office/drawing/2014/main" id="{BACF39EE-69C0-4DA2-A718-1E33AA3E87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21071" y="6858000"/>
            <a:ext cx="914400" cy="914400"/>
          </a:xfrm>
          <a:prstGeom prst="rect">
            <a:avLst/>
          </a:prstGeom>
        </p:spPr>
      </p:pic>
      <p:pic>
        <p:nvPicPr>
          <p:cNvPr id="21" name="Gráfico 20" descr="E-mail">
            <a:extLst>
              <a:ext uri="{FF2B5EF4-FFF2-40B4-BE49-F238E27FC236}">
                <a16:creationId xmlns:a16="http://schemas.microsoft.com/office/drawing/2014/main" id="{97467ED9-D18B-4339-9EFE-9DA7B749FB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39550" y="7031920"/>
            <a:ext cx="914400" cy="914400"/>
          </a:xfrm>
          <a:prstGeom prst="rect">
            <a:avLst/>
          </a:prstGeom>
        </p:spPr>
      </p:pic>
      <p:pic>
        <p:nvPicPr>
          <p:cNvPr id="23" name="Gráfico 22" descr="Portátil">
            <a:extLst>
              <a:ext uri="{FF2B5EF4-FFF2-40B4-BE49-F238E27FC236}">
                <a16:creationId xmlns:a16="http://schemas.microsoft.com/office/drawing/2014/main" id="{94C86FB0-EDAF-44BE-8B64-6468695331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00938" y="3822299"/>
            <a:ext cx="914400" cy="9144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50FFDB9-B23B-49EA-A9C2-D3C378E1B7C6}"/>
              </a:ext>
            </a:extLst>
          </p:cNvPr>
          <p:cNvSpPr txBox="1"/>
          <p:nvPr/>
        </p:nvSpPr>
        <p:spPr>
          <a:xfrm>
            <a:off x="3274604" y="4794996"/>
            <a:ext cx="2847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DISTRIBUIÇÃO DE PUBLICIDADE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EE8C23D-E7F4-4E7A-801A-3DB6FCA883DD}"/>
              </a:ext>
            </a:extLst>
          </p:cNvPr>
          <p:cNvSpPr txBox="1"/>
          <p:nvPr/>
        </p:nvSpPr>
        <p:spPr>
          <a:xfrm>
            <a:off x="4906462" y="4802585"/>
            <a:ext cx="2847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QUOTY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396AFD7-7F35-432A-A869-CD1FEDE7BF71}"/>
              </a:ext>
            </a:extLst>
          </p:cNvPr>
          <p:cNvSpPr txBox="1"/>
          <p:nvPr/>
        </p:nvSpPr>
        <p:spPr>
          <a:xfrm>
            <a:off x="6446877" y="4801994"/>
            <a:ext cx="2847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791DDAF-06FE-45EF-A242-1A312926D04C}"/>
              </a:ext>
            </a:extLst>
          </p:cNvPr>
          <p:cNvSpPr txBox="1"/>
          <p:nvPr/>
        </p:nvSpPr>
        <p:spPr>
          <a:xfrm>
            <a:off x="8076112" y="4803871"/>
            <a:ext cx="2847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MULTICANAL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91C0D84-6BBB-44A9-A05A-B9AF067FC487}"/>
              </a:ext>
            </a:extLst>
          </p:cNvPr>
          <p:cNvSpPr txBox="1"/>
          <p:nvPr/>
        </p:nvSpPr>
        <p:spPr>
          <a:xfrm>
            <a:off x="9616527" y="4801994"/>
            <a:ext cx="2847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FIDELIZAÇÃO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CLIENTES</a:t>
            </a:r>
          </a:p>
        </p:txBody>
      </p:sp>
    </p:spTree>
    <p:extLst>
      <p:ext uri="{BB962C8B-B14F-4D97-AF65-F5344CB8AC3E}">
        <p14:creationId xmlns:p14="http://schemas.microsoft.com/office/powerpoint/2010/main" val="35813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641F32-3AC7-493C-91FB-52F228F5D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1" b="1212"/>
          <a:stretch/>
        </p:blipFill>
        <p:spPr>
          <a:xfrm>
            <a:off x="0" y="0"/>
            <a:ext cx="12192000" cy="6444557"/>
          </a:xfrm>
          <a:prstGeom prst="rect">
            <a:avLst/>
          </a:prstGeom>
        </p:spPr>
      </p:pic>
      <p:sp>
        <p:nvSpPr>
          <p:cNvPr id="22" name="object 4">
            <a:extLst>
              <a:ext uri="{FF2B5EF4-FFF2-40B4-BE49-F238E27FC236}">
                <a16:creationId xmlns:a16="http://schemas.microsoft.com/office/drawing/2014/main" id="{CDB4BFE8-9A85-4C9A-A418-00420D2D307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C2AC318-E007-491A-B102-5F29C349B8EE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upo 13">
            <a:extLst>
              <a:ext uri="{FF2B5EF4-FFF2-40B4-BE49-F238E27FC236}">
                <a16:creationId xmlns:a16="http://schemas.microsoft.com/office/drawing/2014/main" id="{42E6FA9B-6417-4AB9-965B-C120EB4F691B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7DA2DFC6-AE30-4B61-9BE9-68311F3E4C3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t-P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BC260753-4A95-4A54-BC5C-80B739F6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pic>
        <p:nvPicPr>
          <p:cNvPr id="48" name="Imagem 47" descr="Uma imagem com objeto&#10;&#10;Descrição gerada com confiança alta">
            <a:extLst>
              <a:ext uri="{FF2B5EF4-FFF2-40B4-BE49-F238E27FC236}">
                <a16:creationId xmlns:a16="http://schemas.microsoft.com/office/drawing/2014/main" id="{A3BC2914-E7EA-45F2-9FED-3BFD8B350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5" y="483339"/>
            <a:ext cx="3099358" cy="629557"/>
          </a:xfrm>
          <a:prstGeom prst="rect">
            <a:avLst/>
          </a:prstGeom>
        </p:spPr>
      </p:pic>
      <p:sp>
        <p:nvSpPr>
          <p:cNvPr id="61" name="CaixaDeTexto 60">
            <a:hlinkClick r:id="rId6"/>
            <a:extLst>
              <a:ext uri="{FF2B5EF4-FFF2-40B4-BE49-F238E27FC236}">
                <a16:creationId xmlns:a16="http://schemas.microsoft.com/office/drawing/2014/main" id="{E42871ED-B796-4E57-B8C4-C4D64CA98E12}"/>
              </a:ext>
            </a:extLst>
          </p:cNvPr>
          <p:cNvSpPr txBox="1"/>
          <p:nvPr/>
        </p:nvSpPr>
        <p:spPr>
          <a:xfrm>
            <a:off x="4826208" y="6444557"/>
            <a:ext cx="3103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PT" sz="1200" dirty="0">
                <a:solidFill>
                  <a:prstClr val="white"/>
                </a:solidFill>
                <a:latin typeface="Samsung Sharp Sans" pitchFamily="2" charset="0"/>
                <a:ea typeface="Samsung Sharp Sans" pitchFamily="2" charset="0"/>
                <a:cs typeface="Samsung Sharp Sans" pitchFamily="2" charset="0"/>
              </a:rPr>
              <a:t>https://www.promotions-bosch.com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msung Sharp Sans" pitchFamily="2" charset="0"/>
              <a:ea typeface="Samsung Sharp Sans" pitchFamily="2" charset="0"/>
              <a:cs typeface="Samsung Sharp Sans" pitchFamily="2" charset="0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34883AB2-0767-46D6-AC05-3DBC56B0A7A7}"/>
              </a:ext>
            </a:extLst>
          </p:cNvPr>
          <p:cNvSpPr txBox="1">
            <a:spLocks/>
          </p:cNvSpPr>
          <p:nvPr/>
        </p:nvSpPr>
        <p:spPr>
          <a:xfrm>
            <a:off x="8856444" y="5711280"/>
            <a:ext cx="3039991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pt-PT" sz="3000" b="1" spc="-2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EXEMPLOS</a:t>
            </a:r>
            <a:br>
              <a:rPr lang="pt-PT" sz="3000" b="1" spc="-2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</a:br>
            <a:r>
              <a:rPr lang="pt-PT" sz="2000" b="1" spc="-20">
                <a:solidFill>
                  <a:schemeClr val="bg1"/>
                </a:solidFill>
                <a:latin typeface="Arial Rounded MT Bold" panose="020F0704030504030204" pitchFamily="34" charset="0"/>
                <a:cs typeface="Verdana"/>
              </a:rPr>
              <a:t>MEDIAPOST / SOGEC</a:t>
            </a:r>
            <a:endParaRPr lang="pt-PT" sz="3000" dirty="0">
              <a:solidFill>
                <a:schemeClr val="bg1"/>
              </a:solidFill>
              <a:latin typeface="Arial Rounded MT Bold" panose="020F070403050403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93813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m pessoa, homem&#10;&#10;Descrição gerada com confiança alta">
            <a:extLst>
              <a:ext uri="{FF2B5EF4-FFF2-40B4-BE49-F238E27FC236}">
                <a16:creationId xmlns:a16="http://schemas.microsoft.com/office/drawing/2014/main" id="{1CB182F3-07EC-4C10-9096-5977CFB54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C828376-3C03-4A10-B003-E167242A1A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252ECD5-60CE-4DD7-B761-A0A2082E0BCA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FB6E83A-9F8E-4005-A25E-E3B4DB38EE28}"/>
              </a:ext>
            </a:extLst>
          </p:cNvPr>
          <p:cNvSpPr/>
          <p:nvPr/>
        </p:nvSpPr>
        <p:spPr>
          <a:xfrm>
            <a:off x="5816788" y="5115406"/>
            <a:ext cx="6162308" cy="640299"/>
          </a:xfrm>
          <a:prstGeom prst="rect">
            <a:avLst/>
          </a:prstGeom>
          <a:solidFill>
            <a:srgbClr val="213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800" b="1" dirty="0">
                <a:latin typeface="Arial Rounded MT Bold" panose="020F0704030504030204" pitchFamily="34" charset="0"/>
              </a:rPr>
              <a:t>Outras Soluções SOGEC</a:t>
            </a:r>
            <a:endParaRPr lang="pt-PT" sz="2800" dirty="0">
              <a:latin typeface="Arial Rounded MT Bold" panose="020F070403050403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BE2644C-F9A9-46A2-B035-E031C293DECC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FE112DE-18D2-41D8-82B0-4A0F102CA1CD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32D34A2-BD95-470A-8D5D-10E3CEAE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pic>
        <p:nvPicPr>
          <p:cNvPr id="19" name="Imagem 18" descr="Uma imagem com objeto&#10;&#10;Descrição gerada com confiança alta">
            <a:extLst>
              <a:ext uri="{FF2B5EF4-FFF2-40B4-BE49-F238E27FC236}">
                <a16:creationId xmlns:a16="http://schemas.microsoft.com/office/drawing/2014/main" id="{0BF8388B-E1D0-42FC-9ACC-4FE593ABC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5" y="483339"/>
            <a:ext cx="3099358" cy="6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63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4">
            <a:extLst>
              <a:ext uri="{FF2B5EF4-FFF2-40B4-BE49-F238E27FC236}">
                <a16:creationId xmlns:a16="http://schemas.microsoft.com/office/drawing/2014/main" id="{CDB4BFE8-9A85-4C9A-A418-00420D2D307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9B8E5523-22B9-4D0A-A824-27A4EA394735}"/>
              </a:ext>
            </a:extLst>
          </p:cNvPr>
          <p:cNvGrpSpPr/>
          <p:nvPr/>
        </p:nvGrpSpPr>
        <p:grpSpPr>
          <a:xfrm>
            <a:off x="3291143" y="291823"/>
            <a:ext cx="3991580" cy="3517283"/>
            <a:chOff x="558357" y="2024739"/>
            <a:chExt cx="5126854" cy="4186930"/>
          </a:xfrm>
        </p:grpSpPr>
        <p:pic>
          <p:nvPicPr>
            <p:cNvPr id="16" name="Picture 4" descr="Resultado de imagem para MAC PNG">
              <a:extLst>
                <a:ext uri="{FF2B5EF4-FFF2-40B4-BE49-F238E27FC236}">
                  <a16:creationId xmlns:a16="http://schemas.microsoft.com/office/drawing/2014/main" id="{972E65DC-47DF-497A-A2F0-4F32BA8FB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7" y="2024739"/>
              <a:ext cx="5126854" cy="418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m 4">
              <a:hlinkClick r:id="rId4"/>
              <a:extLst>
                <a:ext uri="{FF2B5EF4-FFF2-40B4-BE49-F238E27FC236}">
                  <a16:creationId xmlns:a16="http://schemas.microsoft.com/office/drawing/2014/main" id="{FDE07267-12AF-49AD-BA90-729A483A0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2527"/>
            <a:stretch/>
          </p:blipFill>
          <p:spPr>
            <a:xfrm>
              <a:off x="731111" y="2245318"/>
              <a:ext cx="4781346" cy="2675932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88F9786-506D-4F65-AF18-EEC5117EF368}"/>
              </a:ext>
            </a:extLst>
          </p:cNvPr>
          <p:cNvGrpSpPr/>
          <p:nvPr/>
        </p:nvGrpSpPr>
        <p:grpSpPr>
          <a:xfrm>
            <a:off x="7419120" y="251574"/>
            <a:ext cx="3991579" cy="3452680"/>
            <a:chOff x="6686107" y="2024739"/>
            <a:chExt cx="5126854" cy="4186930"/>
          </a:xfrm>
        </p:grpSpPr>
        <p:pic>
          <p:nvPicPr>
            <p:cNvPr id="18" name="Picture 4" descr="Resultado de imagem para MAC PNG">
              <a:extLst>
                <a:ext uri="{FF2B5EF4-FFF2-40B4-BE49-F238E27FC236}">
                  <a16:creationId xmlns:a16="http://schemas.microsoft.com/office/drawing/2014/main" id="{E0669D83-8EA0-4B5E-A512-7C7A07BF7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107" y="2024739"/>
              <a:ext cx="5126854" cy="418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m 13">
              <a:hlinkClick r:id="rId6"/>
              <a:extLst>
                <a:ext uri="{FF2B5EF4-FFF2-40B4-BE49-F238E27FC236}">
                  <a16:creationId xmlns:a16="http://schemas.microsoft.com/office/drawing/2014/main" id="{2F019B1F-9CA7-4048-849B-09D1C315B0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4692"/>
            <a:stretch/>
          </p:blipFill>
          <p:spPr>
            <a:xfrm>
              <a:off x="6844589" y="2245318"/>
              <a:ext cx="4789054" cy="2791602"/>
            </a:xfrm>
            <a:prstGeom prst="rect">
              <a:avLst/>
            </a:prstGeom>
          </p:spPr>
        </p:pic>
      </p:grpSp>
      <p:sp>
        <p:nvSpPr>
          <p:cNvPr id="15" name="Retângulo 14">
            <a:extLst>
              <a:ext uri="{FF2B5EF4-FFF2-40B4-BE49-F238E27FC236}">
                <a16:creationId xmlns:a16="http://schemas.microsoft.com/office/drawing/2014/main" id="{8C67F449-0DEC-40E0-B3A8-BB0437483778}"/>
              </a:ext>
            </a:extLst>
          </p:cNvPr>
          <p:cNvSpPr/>
          <p:nvPr/>
        </p:nvSpPr>
        <p:spPr>
          <a:xfrm>
            <a:off x="7991226" y="3783509"/>
            <a:ext cx="2699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hlinkClick r:id="rId6"/>
              </a:rPr>
              <a:t>https://maboxentretien.fr/</a:t>
            </a:r>
            <a:endParaRPr lang="pt-PT" dirty="0"/>
          </a:p>
          <a:p>
            <a:endParaRPr lang="pt-PT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D0FBE54-12C3-487C-96A0-9012C8AA04A3}"/>
              </a:ext>
            </a:extLst>
          </p:cNvPr>
          <p:cNvSpPr/>
          <p:nvPr/>
        </p:nvSpPr>
        <p:spPr>
          <a:xfrm>
            <a:off x="3544597" y="3783509"/>
            <a:ext cx="3484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hlinkClick r:id="rId4"/>
              </a:rPr>
              <a:t>https://www.signal-eboutique.com</a:t>
            </a:r>
            <a:endParaRPr lang="pt-PT" dirty="0"/>
          </a:p>
          <a:p>
            <a:endParaRPr lang="pt-PT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C2AC318-E007-491A-B102-5F29C349B8EE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5E1A267-FB67-4DCB-92C0-13A098C2E7A2}"/>
              </a:ext>
            </a:extLst>
          </p:cNvPr>
          <p:cNvSpPr/>
          <p:nvPr/>
        </p:nvSpPr>
        <p:spPr>
          <a:xfrm>
            <a:off x="5816788" y="5115406"/>
            <a:ext cx="6162308" cy="640299"/>
          </a:xfrm>
          <a:prstGeom prst="rect">
            <a:avLst/>
          </a:prstGeom>
          <a:solidFill>
            <a:srgbClr val="213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800" b="1" dirty="0">
                <a:latin typeface="Arial Rounded MT Bold" panose="020F0704030504030204" pitchFamily="34" charset="0"/>
              </a:rPr>
              <a:t>E-</a:t>
            </a:r>
            <a:r>
              <a:rPr lang="pt-PT" sz="2800" b="1" dirty="0" err="1">
                <a:latin typeface="Arial Rounded MT Bold" panose="020F0704030504030204" pitchFamily="34" charset="0"/>
              </a:rPr>
              <a:t>Shop</a:t>
            </a:r>
            <a:endParaRPr lang="pt-PT" sz="2800" dirty="0">
              <a:latin typeface="Arial Rounded MT Bold" panose="020F0704030504030204" pitchFamily="34" charset="0"/>
            </a:endParaRPr>
          </a:p>
        </p:txBody>
      </p:sp>
      <p:grpSp>
        <p:nvGrpSpPr>
          <p:cNvPr id="19" name="Grupo 13">
            <a:extLst>
              <a:ext uri="{FF2B5EF4-FFF2-40B4-BE49-F238E27FC236}">
                <a16:creationId xmlns:a16="http://schemas.microsoft.com/office/drawing/2014/main" id="{C7C23FEA-CFE7-4410-B414-AE831BBF841D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446BE82-5010-4B98-B39B-12A2728AB8F1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19E909BE-D6E4-4D88-A9CE-98E2FE896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pic>
        <p:nvPicPr>
          <p:cNvPr id="29" name="Imagem 28" descr="Uma imagem com objeto&#10;&#10;Descrição gerada com confiança alta">
            <a:extLst>
              <a:ext uri="{FF2B5EF4-FFF2-40B4-BE49-F238E27FC236}">
                <a16:creationId xmlns:a16="http://schemas.microsoft.com/office/drawing/2014/main" id="{33423BDB-7954-4E0F-8EE7-1EFF287930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5" y="483339"/>
            <a:ext cx="3099358" cy="62955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61220392-46A1-4B21-AC80-85BDB64FB7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08" y="4608557"/>
            <a:ext cx="2044183" cy="2044183"/>
          </a:xfrm>
          <a:prstGeom prst="rect">
            <a:avLst/>
          </a:prstGeom>
        </p:spPr>
      </p:pic>
      <p:pic>
        <p:nvPicPr>
          <p:cNvPr id="26" name="Imagem 25">
            <a:hlinkClick r:id="rId11" action="ppaction://hlinksldjump"/>
            <a:extLst>
              <a:ext uri="{FF2B5EF4-FFF2-40B4-BE49-F238E27FC236}">
                <a16:creationId xmlns:a16="http://schemas.microsoft.com/office/drawing/2014/main" id="{F4B7271B-9506-49D4-9187-D3E947051A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05" t="27512" r="22406" b="26926"/>
          <a:stretch/>
        </p:blipFill>
        <p:spPr>
          <a:xfrm>
            <a:off x="4348595" y="5176838"/>
            <a:ext cx="1142807" cy="7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>
            <a:extLst>
              <a:ext uri="{FF2B5EF4-FFF2-40B4-BE49-F238E27FC236}">
                <a16:creationId xmlns:a16="http://schemas.microsoft.com/office/drawing/2014/main" id="{91C84597-8E70-4DA9-BDEE-F5A29F55922E}"/>
              </a:ext>
            </a:extLst>
          </p:cNvPr>
          <p:cNvGrpSpPr/>
          <p:nvPr/>
        </p:nvGrpSpPr>
        <p:grpSpPr>
          <a:xfrm>
            <a:off x="2845376" y="1257607"/>
            <a:ext cx="3019945" cy="2696175"/>
            <a:chOff x="482157" y="1897739"/>
            <a:chExt cx="5126854" cy="4186930"/>
          </a:xfrm>
        </p:grpSpPr>
        <p:pic>
          <p:nvPicPr>
            <p:cNvPr id="30" name="Picture 4" descr="Resultado de imagem para MAC PNG">
              <a:extLst>
                <a:ext uri="{FF2B5EF4-FFF2-40B4-BE49-F238E27FC236}">
                  <a16:creationId xmlns:a16="http://schemas.microsoft.com/office/drawing/2014/main" id="{AF6B8942-79C3-4C84-BBD3-43053624B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57" y="1897739"/>
              <a:ext cx="5126854" cy="418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A963777A-4F3E-462F-A6A9-5EB11C051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11" y="2056318"/>
              <a:ext cx="4781346" cy="2889870"/>
            </a:xfrm>
            <a:prstGeom prst="rect">
              <a:avLst/>
            </a:prstGeom>
          </p:spPr>
        </p:pic>
      </p:grpSp>
      <p:pic>
        <p:nvPicPr>
          <p:cNvPr id="33" name="Imagem 32">
            <a:extLst>
              <a:ext uri="{FF2B5EF4-FFF2-40B4-BE49-F238E27FC236}">
                <a16:creationId xmlns:a16="http://schemas.microsoft.com/office/drawing/2014/main" id="{18A20051-30FC-4723-9A88-EB4A9B140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136" y="1355867"/>
            <a:ext cx="2828848" cy="1864790"/>
          </a:xfrm>
          <a:prstGeom prst="rect">
            <a:avLst/>
          </a:prstGeom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42CCFF36-6C42-4BC9-BBB2-E50CC49FC9CF}"/>
              </a:ext>
            </a:extLst>
          </p:cNvPr>
          <p:cNvGrpSpPr/>
          <p:nvPr/>
        </p:nvGrpSpPr>
        <p:grpSpPr>
          <a:xfrm>
            <a:off x="5917176" y="1257607"/>
            <a:ext cx="3019945" cy="2696175"/>
            <a:chOff x="482157" y="1897739"/>
            <a:chExt cx="5126854" cy="4186930"/>
          </a:xfrm>
        </p:grpSpPr>
        <p:pic>
          <p:nvPicPr>
            <p:cNvPr id="35" name="Picture 4" descr="Resultado de imagem para MAC PNG">
              <a:extLst>
                <a:ext uri="{FF2B5EF4-FFF2-40B4-BE49-F238E27FC236}">
                  <a16:creationId xmlns:a16="http://schemas.microsoft.com/office/drawing/2014/main" id="{81232F44-1D15-485F-8FD5-12BC4C16A1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57" y="1897739"/>
              <a:ext cx="5126854" cy="418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218EE4FA-F55F-49CC-AC43-300ED5A2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11" y="2056318"/>
              <a:ext cx="4781346" cy="2889870"/>
            </a:xfrm>
            <a:prstGeom prst="rect">
              <a:avLst/>
            </a:prstGeom>
          </p:spPr>
        </p:pic>
      </p:grpSp>
      <p:pic>
        <p:nvPicPr>
          <p:cNvPr id="42" name="Imagem 41">
            <a:extLst>
              <a:ext uri="{FF2B5EF4-FFF2-40B4-BE49-F238E27FC236}">
                <a16:creationId xmlns:a16="http://schemas.microsoft.com/office/drawing/2014/main" id="{D19002FB-7BC2-4E08-AC26-7363EB15D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787" y="1384441"/>
            <a:ext cx="2812866" cy="1837117"/>
          </a:xfrm>
          <a:prstGeom prst="rect">
            <a:avLst/>
          </a:prstGeom>
        </p:spPr>
      </p:pic>
      <p:sp>
        <p:nvSpPr>
          <p:cNvPr id="22" name="object 4">
            <a:extLst>
              <a:ext uri="{FF2B5EF4-FFF2-40B4-BE49-F238E27FC236}">
                <a16:creationId xmlns:a16="http://schemas.microsoft.com/office/drawing/2014/main" id="{CDB4BFE8-9A85-4C9A-A418-00420D2D307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5E1A267-FB67-4DCB-92C0-13A098C2E7A2}"/>
              </a:ext>
            </a:extLst>
          </p:cNvPr>
          <p:cNvSpPr/>
          <p:nvPr/>
        </p:nvSpPr>
        <p:spPr>
          <a:xfrm>
            <a:off x="5816788" y="5115406"/>
            <a:ext cx="6162308" cy="640299"/>
          </a:xfrm>
          <a:prstGeom prst="rect">
            <a:avLst/>
          </a:prstGeom>
          <a:solidFill>
            <a:srgbClr val="213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WEB COUPON</a:t>
            </a: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FFBEB07-9558-45EA-9428-29C27BC7B36E}"/>
              </a:ext>
            </a:extLst>
          </p:cNvPr>
          <p:cNvSpPr/>
          <p:nvPr/>
        </p:nvSpPr>
        <p:spPr>
          <a:xfrm>
            <a:off x="4371973" y="5195888"/>
            <a:ext cx="1212859" cy="804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F5138717-45DF-4C39-B050-CE1F549BFCB8}"/>
              </a:ext>
            </a:extLst>
          </p:cNvPr>
          <p:cNvSpPr/>
          <p:nvPr/>
        </p:nvSpPr>
        <p:spPr>
          <a:xfrm>
            <a:off x="3095778" y="4207172"/>
            <a:ext cx="2464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1º 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Faça o seu registo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D416192F-8465-4CBB-A95A-CBF3D6C4561D}"/>
              </a:ext>
            </a:extLst>
          </p:cNvPr>
          <p:cNvGrpSpPr/>
          <p:nvPr/>
        </p:nvGrpSpPr>
        <p:grpSpPr>
          <a:xfrm>
            <a:off x="8992152" y="1257607"/>
            <a:ext cx="3019945" cy="2696175"/>
            <a:chOff x="482157" y="1897739"/>
            <a:chExt cx="5126854" cy="4186930"/>
          </a:xfrm>
        </p:grpSpPr>
        <p:pic>
          <p:nvPicPr>
            <p:cNvPr id="39" name="Picture 4" descr="Resultado de imagem para MAC PNG">
              <a:extLst>
                <a:ext uri="{FF2B5EF4-FFF2-40B4-BE49-F238E27FC236}">
                  <a16:creationId xmlns:a16="http://schemas.microsoft.com/office/drawing/2014/main" id="{4C793F1A-8D57-4569-913E-462BE321B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57" y="1897739"/>
              <a:ext cx="5126854" cy="418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BCA299A3-33C1-4C1F-AB68-F51A447A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11" y="2056318"/>
              <a:ext cx="4781346" cy="2889870"/>
            </a:xfrm>
            <a:prstGeom prst="rect">
              <a:avLst/>
            </a:prstGeom>
          </p:spPr>
        </p:pic>
      </p:grpSp>
      <p:pic>
        <p:nvPicPr>
          <p:cNvPr id="43" name="Imagem 42">
            <a:extLst>
              <a:ext uri="{FF2B5EF4-FFF2-40B4-BE49-F238E27FC236}">
                <a16:creationId xmlns:a16="http://schemas.microsoft.com/office/drawing/2014/main" id="{29FD8FC4-F7DF-4C04-90A8-462A83311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153" y="1428750"/>
            <a:ext cx="2825911" cy="1771806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284306FD-C89C-4CDA-9454-1B3AAA4A132A}"/>
              </a:ext>
            </a:extLst>
          </p:cNvPr>
          <p:cNvSpPr/>
          <p:nvPr/>
        </p:nvSpPr>
        <p:spPr>
          <a:xfrm>
            <a:off x="6075007" y="4204044"/>
            <a:ext cx="2918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2º 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Escolha imprimir de imediato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 cupão ou receber por email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87910BE6-2781-4A2D-A991-623B4419C55D}"/>
              </a:ext>
            </a:extLst>
          </p:cNvPr>
          <p:cNvSpPr/>
          <p:nvPr/>
        </p:nvSpPr>
        <p:spPr>
          <a:xfrm>
            <a:off x="9041003" y="4207047"/>
            <a:ext cx="291818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 w="63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3º </a:t>
            </a:r>
            <a:r>
              <a:rPr kumimoji="0" lang="pt-PT" sz="1200" b="0" i="0" u="none" strike="noStrike" kern="1200" cap="none" spc="0" normalizeH="0" baseline="0" noProof="0" dirty="0">
                <a:ln w="63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Só pode imprimir uma vez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 dirty="0">
              <a:ln w="635"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1B5A1020-735A-4A3F-9B5E-3F264CE4A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08" y="4608557"/>
            <a:ext cx="2044183" cy="204418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A040F92-7313-4367-82E2-D97ABB5C1E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27"/>
          <a:stretch/>
        </p:blipFill>
        <p:spPr>
          <a:xfrm>
            <a:off x="4302906" y="5211389"/>
            <a:ext cx="1212859" cy="710961"/>
          </a:xfrm>
          <a:prstGeom prst="rect">
            <a:avLst/>
          </a:prstGeom>
        </p:spPr>
      </p:pic>
      <p:sp>
        <p:nvSpPr>
          <p:cNvPr id="37" name="Rectangle 6">
            <a:extLst>
              <a:ext uri="{FF2B5EF4-FFF2-40B4-BE49-F238E27FC236}">
                <a16:creationId xmlns:a16="http://schemas.microsoft.com/office/drawing/2014/main" id="{657D70B7-B01A-403B-B90B-28590C2C1ED9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6" name="Grupo 13">
            <a:extLst>
              <a:ext uri="{FF2B5EF4-FFF2-40B4-BE49-F238E27FC236}">
                <a16:creationId xmlns:a16="http://schemas.microsoft.com/office/drawing/2014/main" id="{207FD1FC-782C-463F-B808-2326DCCDC34A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178C9BC9-D76A-4FB7-B3F3-A94635C5A56A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AB8957A6-7BD0-4853-A393-57E27A61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pic>
        <p:nvPicPr>
          <p:cNvPr id="49" name="Imagem 48" descr="Uma imagem com objeto&#10;&#10;Descrição gerada com confiança alta">
            <a:extLst>
              <a:ext uri="{FF2B5EF4-FFF2-40B4-BE49-F238E27FC236}">
                <a16:creationId xmlns:a16="http://schemas.microsoft.com/office/drawing/2014/main" id="{2F2D5C2D-F4BA-4978-9A01-8AECF33294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5" y="483339"/>
            <a:ext cx="3099358" cy="6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63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4577A7B-9721-4DA7-AD7C-302FD744D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455" y="209793"/>
            <a:ext cx="2560925" cy="2534831"/>
          </a:xfrm>
          <a:prstGeom prst="rect">
            <a:avLst/>
          </a:prstGeom>
        </p:spPr>
      </p:pic>
      <p:pic>
        <p:nvPicPr>
          <p:cNvPr id="20" name="Imagem 19">
            <a:hlinkClick r:id="rId3"/>
            <a:extLst>
              <a:ext uri="{FF2B5EF4-FFF2-40B4-BE49-F238E27FC236}">
                <a16:creationId xmlns:a16="http://schemas.microsoft.com/office/drawing/2014/main" id="{D7251101-01CD-408B-95A6-B1365EBC3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958" y="629735"/>
            <a:ext cx="2560925" cy="2534831"/>
          </a:xfrm>
          <a:prstGeom prst="rect">
            <a:avLst/>
          </a:prstGeom>
        </p:spPr>
      </p:pic>
      <p:pic>
        <p:nvPicPr>
          <p:cNvPr id="6" name="Imagem 5" descr="Uma imagem com eletrónica, apresentação, monitor, interior&#10;&#10;Descrição gerada com confiança muito alta">
            <a:extLst>
              <a:ext uri="{FF2B5EF4-FFF2-40B4-BE49-F238E27FC236}">
                <a16:creationId xmlns:a16="http://schemas.microsoft.com/office/drawing/2014/main" id="{DEDA51EA-8ECE-402D-BA03-A16E2895F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551" y="-26780"/>
            <a:ext cx="4261275" cy="4261275"/>
          </a:xfrm>
          <a:prstGeom prst="rect">
            <a:avLst/>
          </a:prstGeom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4236"/>
            <a:ext cx="12192000" cy="689205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17">
            <a:extLst>
              <a:ext uri="{FF2B5EF4-FFF2-40B4-BE49-F238E27FC236}">
                <a16:creationId xmlns:a16="http://schemas.microsoft.com/office/drawing/2014/main" id="{11C47844-3528-4640-9A1E-86C7AD28E314}"/>
              </a:ext>
            </a:extLst>
          </p:cNvPr>
          <p:cNvSpPr txBox="1"/>
          <p:nvPr/>
        </p:nvSpPr>
        <p:spPr>
          <a:xfrm>
            <a:off x="7678497" y="3562904"/>
            <a:ext cx="327376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Estas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campanhas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foram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lançadas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pela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plataforma</a:t>
            </a:r>
            <a:endParaRPr lang="en-US" sz="900" spc="5" dirty="0">
              <a:solidFill>
                <a:srgbClr val="7E7E7E"/>
              </a:solidFill>
              <a:latin typeface="Verdan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jogos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marketing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Kimple</a:t>
            </a:r>
            <a:endParaRPr kumimoji="0" lang="en-US" sz="900" b="0" i="0" u="none" strike="noStrike" kern="1200" cap="none" spc="5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21" name="Imagem 20" descr="Uma imagem com garrafa&#10;&#10;Descrição gerada com confiança muito alta">
            <a:hlinkClick r:id="rId7"/>
            <a:extLst>
              <a:ext uri="{FF2B5EF4-FFF2-40B4-BE49-F238E27FC236}">
                <a16:creationId xmlns:a16="http://schemas.microsoft.com/office/drawing/2014/main" id="{DFB2EA77-5C01-4159-9F75-03E00E9504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867" y="1940303"/>
            <a:ext cx="1972232" cy="2953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FC382DA9-08AF-455F-9A03-9879A8B79F47}"/>
              </a:ext>
            </a:extLst>
          </p:cNvPr>
          <p:cNvSpPr/>
          <p:nvPr/>
        </p:nvSpPr>
        <p:spPr>
          <a:xfrm>
            <a:off x="5816788" y="5115406"/>
            <a:ext cx="6162308" cy="640299"/>
          </a:xfrm>
          <a:prstGeom prst="rect">
            <a:avLst/>
          </a:prstGeom>
          <a:solidFill>
            <a:srgbClr val="213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Gamification</a:t>
            </a: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E84D9980-B526-498A-A778-DEE9D82CF0F0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upo 13">
            <a:extLst>
              <a:ext uri="{FF2B5EF4-FFF2-40B4-BE49-F238E27FC236}">
                <a16:creationId xmlns:a16="http://schemas.microsoft.com/office/drawing/2014/main" id="{B17F47AB-18BD-4291-A7C2-AD3BC6BF31BA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51634A87-F659-492B-8DF6-74CE9D1D2257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1A011DDE-63CA-4687-ACB3-1B5DC6B15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pic>
        <p:nvPicPr>
          <p:cNvPr id="35" name="Imagem 34" descr="Uma imagem com objeto&#10;&#10;Descrição gerada com confiança alta">
            <a:extLst>
              <a:ext uri="{FF2B5EF4-FFF2-40B4-BE49-F238E27FC236}">
                <a16:creationId xmlns:a16="http://schemas.microsoft.com/office/drawing/2014/main" id="{28C14DC4-B70A-4F4C-A36B-316D6F3DE0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5" y="483339"/>
            <a:ext cx="3099358" cy="62955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733E50A1-B1FE-4B9A-9E84-9B0612C84E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26" y="4629794"/>
            <a:ext cx="2019268" cy="2019268"/>
          </a:xfrm>
          <a:prstGeom prst="rect">
            <a:avLst/>
          </a:prstGeom>
        </p:spPr>
      </p:pic>
      <p:pic>
        <p:nvPicPr>
          <p:cNvPr id="39" name="Imagem 38">
            <a:hlinkClick r:id="" action="ppaction://noaction"/>
            <a:extLst>
              <a:ext uri="{FF2B5EF4-FFF2-40B4-BE49-F238E27FC236}">
                <a16:creationId xmlns:a16="http://schemas.microsoft.com/office/drawing/2014/main" id="{7CC9B41D-3DD0-4944-B132-1CFFD0F5AD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7" t="20614" r="24081" b="33093"/>
          <a:stretch/>
        </p:blipFill>
        <p:spPr>
          <a:xfrm>
            <a:off x="4414177" y="5227334"/>
            <a:ext cx="993567" cy="602810"/>
          </a:xfrm>
          <a:prstGeom prst="rect">
            <a:avLst/>
          </a:prstGeom>
        </p:spPr>
      </p:pic>
      <p:sp>
        <p:nvSpPr>
          <p:cNvPr id="40" name="object 7">
            <a:extLst>
              <a:ext uri="{FF2B5EF4-FFF2-40B4-BE49-F238E27FC236}">
                <a16:creationId xmlns:a16="http://schemas.microsoft.com/office/drawing/2014/main" id="{23859547-13E9-4C06-A92F-9EBBF38B998B}"/>
              </a:ext>
            </a:extLst>
          </p:cNvPr>
          <p:cNvSpPr/>
          <p:nvPr/>
        </p:nvSpPr>
        <p:spPr>
          <a:xfrm>
            <a:off x="7488242" y="3801697"/>
            <a:ext cx="2819400" cy="1092200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Imagem 16" descr="Uma imagem com céu&#10;&#10;Descrição gerada com confiança alta">
            <a:hlinkClick r:id="rId14"/>
            <a:extLst>
              <a:ext uri="{FF2B5EF4-FFF2-40B4-BE49-F238E27FC236}">
                <a16:creationId xmlns:a16="http://schemas.microsoft.com/office/drawing/2014/main" id="{F9510E0B-5BE6-453E-AC99-4F2EDDAD9C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677" y="413358"/>
            <a:ext cx="1321858" cy="1474071"/>
          </a:xfrm>
          <a:prstGeom prst="rect">
            <a:avLst/>
          </a:prstGeom>
        </p:spPr>
      </p:pic>
      <p:sp>
        <p:nvSpPr>
          <p:cNvPr id="2" name="CaixaDeTexto 1">
            <a:hlinkClick r:id="rId3"/>
            <a:extLst>
              <a:ext uri="{FF2B5EF4-FFF2-40B4-BE49-F238E27FC236}">
                <a16:creationId xmlns:a16="http://schemas.microsoft.com/office/drawing/2014/main" id="{9DEA167C-CAED-46FC-8224-5B47BEFFF3B2}"/>
              </a:ext>
            </a:extLst>
          </p:cNvPr>
          <p:cNvSpPr txBox="1"/>
          <p:nvPr/>
        </p:nvSpPr>
        <p:spPr>
          <a:xfrm>
            <a:off x="7534329" y="786141"/>
            <a:ext cx="360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noFill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https://kx1.co/preview/BkolIe2/desktop?token=wqaHKOMelvxV6gcSR8YJLehOELV2TmsZNXGQie36PXIEQA0upmDAJU7D4H7m#QYmOhOM</a:t>
            </a:r>
            <a:endParaRPr lang="pt-PT" dirty="0">
              <a:noFill/>
            </a:endParaRPr>
          </a:p>
          <a:p>
            <a:endParaRPr lang="pt-PT" dirty="0">
              <a:noFill/>
            </a:endParaRPr>
          </a:p>
          <a:p>
            <a:endParaRPr lang="pt-PT" dirty="0">
              <a:noFill/>
            </a:endParaRPr>
          </a:p>
          <a:p>
            <a:endParaRPr lang="pt-PT" dirty="0">
              <a:noFill/>
            </a:endParaRPr>
          </a:p>
          <a:p>
            <a:endParaRPr lang="pt-PT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85380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6C5185C-37E4-4450-8C8A-A3E9C08F8A1E}"/>
              </a:ext>
            </a:extLst>
          </p:cNvPr>
          <p:cNvSpPr/>
          <p:nvPr/>
        </p:nvSpPr>
        <p:spPr>
          <a:xfrm>
            <a:off x="0" y="382228"/>
            <a:ext cx="12192000" cy="799382"/>
          </a:xfrm>
          <a:prstGeom prst="rect">
            <a:avLst/>
          </a:prstGeom>
          <a:solidFill>
            <a:srgbClr val="21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50870" y="1573043"/>
            <a:ext cx="2577738" cy="140378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93601" y="1600514"/>
            <a:ext cx="2569286" cy="140378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74561" y="3533956"/>
            <a:ext cx="2586189" cy="140378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22439" y="3009748"/>
            <a:ext cx="2367661" cy="7720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B6005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B6005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SCOLHA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entre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5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40</a:t>
            </a:r>
            <a:r>
              <a:rPr kumimoji="0" lang="pt-PT" sz="15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aplicações diferentes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42222" y="3064439"/>
            <a:ext cx="2520666" cy="7720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B6005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PERSONALIZE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Toda a sua campanha em poucos cliques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12535" y="4986689"/>
            <a:ext cx="3011237" cy="7720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317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B6005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KPIs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Meça os resultados das suas campanhas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 flipV="1">
            <a:off x="6114287" y="1922923"/>
            <a:ext cx="2314593" cy="45719"/>
          </a:xfrm>
          <a:custGeom>
            <a:avLst/>
            <a:gdLst/>
            <a:ahLst/>
            <a:cxnLst/>
            <a:rect l="l" t="t" r="r" b="b"/>
            <a:pathLst>
              <a:path w="3814445">
                <a:moveTo>
                  <a:pt x="3814442" y="0"/>
                </a:moveTo>
                <a:lnTo>
                  <a:pt x="0" y="1"/>
                </a:lnTo>
              </a:path>
            </a:pathLst>
          </a:custGeom>
          <a:ln w="12700">
            <a:solidFill>
              <a:srgbClr val="1A2A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9000" y="1968643"/>
            <a:ext cx="96287" cy="1603413"/>
          </a:xfrm>
          <a:custGeom>
            <a:avLst/>
            <a:gdLst/>
            <a:ahLst/>
            <a:cxnLst/>
            <a:rect l="l" t="t" r="r" b="b"/>
            <a:pathLst>
              <a:path h="1400175">
                <a:moveTo>
                  <a:pt x="0" y="0"/>
                </a:moveTo>
                <a:lnTo>
                  <a:pt x="1" y="1399830"/>
                </a:lnTo>
              </a:path>
            </a:pathLst>
          </a:custGeom>
          <a:ln w="12700">
            <a:solidFill>
              <a:srgbClr val="1A2A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99990" y="1540613"/>
            <a:ext cx="213701" cy="375961"/>
          </a:xfrm>
          <a:custGeom>
            <a:avLst/>
            <a:gdLst/>
            <a:ahLst/>
            <a:cxnLst/>
            <a:rect l="l" t="t" r="r" b="b"/>
            <a:pathLst>
              <a:path w="279400" h="520700">
                <a:moveTo>
                  <a:pt x="0" y="0"/>
                </a:moveTo>
                <a:lnTo>
                  <a:pt x="279400" y="0"/>
                </a:lnTo>
                <a:lnTo>
                  <a:pt x="279400" y="520700"/>
                </a:lnTo>
                <a:lnTo>
                  <a:pt x="0" y="520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3795702" y="660852"/>
            <a:ext cx="96393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UMA </a:t>
            </a: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FORMA SIMPLES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DE POTENCIAR O SEU MARKETING RELACIONAL</a:t>
            </a:r>
            <a:endParaRPr kumimoji="0" sz="18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A5157E0B-549B-427D-B00A-CA59302131BB}"/>
                </a:ext>
              </a:extLst>
            </p:cNvPr>
            <p:cNvSpPr/>
            <p:nvPr/>
          </p:nvSpPr>
          <p:spPr>
            <a:xfrm>
              <a:off x="295565" y="4783210"/>
              <a:ext cx="2819400" cy="1092200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sp>
        <p:nvSpPr>
          <p:cNvPr id="19" name="Retângulo 18">
            <a:hlinkClick r:id="rId8"/>
            <a:extLst>
              <a:ext uri="{FF2B5EF4-FFF2-40B4-BE49-F238E27FC236}">
                <a16:creationId xmlns:a16="http://schemas.microsoft.com/office/drawing/2014/main" id="{00A4CACF-F051-4C24-90DA-29E96DF7ABA8}"/>
              </a:ext>
            </a:extLst>
          </p:cNvPr>
          <p:cNvSpPr/>
          <p:nvPr/>
        </p:nvSpPr>
        <p:spPr>
          <a:xfrm>
            <a:off x="4242381" y="3827584"/>
            <a:ext cx="1527775" cy="6873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Arial Rounded MT Bold" panose="020F0704030504030204" pitchFamily="34" charset="0"/>
              </a:rPr>
              <a:t>Catálogo de jogos</a:t>
            </a:r>
          </a:p>
        </p:txBody>
      </p:sp>
    </p:spTree>
    <p:extLst>
      <p:ext uri="{BB962C8B-B14F-4D97-AF65-F5344CB8AC3E}">
        <p14:creationId xmlns:p14="http://schemas.microsoft.com/office/powerpoint/2010/main" val="2149203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153209EB-98C9-42CC-915F-31A3D3EDB96B}"/>
              </a:ext>
            </a:extLst>
          </p:cNvPr>
          <p:cNvSpPr/>
          <p:nvPr/>
        </p:nvSpPr>
        <p:spPr>
          <a:xfrm>
            <a:off x="2683819" y="1172120"/>
            <a:ext cx="6667500" cy="392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99990" y="1540613"/>
            <a:ext cx="213701" cy="375961"/>
          </a:xfrm>
          <a:custGeom>
            <a:avLst/>
            <a:gdLst/>
            <a:ahLst/>
            <a:cxnLst/>
            <a:rect l="l" t="t" r="r" b="b"/>
            <a:pathLst>
              <a:path w="279400" h="520700">
                <a:moveTo>
                  <a:pt x="0" y="0"/>
                </a:moveTo>
                <a:lnTo>
                  <a:pt x="279400" y="0"/>
                </a:lnTo>
                <a:lnTo>
                  <a:pt x="279400" y="520700"/>
                </a:lnTo>
                <a:lnTo>
                  <a:pt x="0" y="520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A5157E0B-549B-427D-B00A-CA59302131BB}"/>
                </a:ext>
              </a:extLst>
            </p:cNvPr>
            <p:cNvSpPr/>
            <p:nvPr/>
          </p:nvSpPr>
          <p:spPr>
            <a:xfrm>
              <a:off x="295565" y="4783210"/>
              <a:ext cx="2819400" cy="109220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FF5B6A76-C4CF-4502-9AD2-2EEAAD047CDA}"/>
              </a:ext>
            </a:extLst>
          </p:cNvPr>
          <p:cNvSpPr/>
          <p:nvPr/>
        </p:nvSpPr>
        <p:spPr>
          <a:xfrm>
            <a:off x="8281022" y="679747"/>
            <a:ext cx="1397000" cy="5842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17">
            <a:extLst>
              <a:ext uri="{FF2B5EF4-FFF2-40B4-BE49-F238E27FC236}">
                <a16:creationId xmlns:a16="http://schemas.microsoft.com/office/drawing/2014/main" id="{11C47844-3528-4640-9A1E-86C7AD28E314}"/>
              </a:ext>
            </a:extLst>
          </p:cNvPr>
          <p:cNvSpPr txBox="1"/>
          <p:nvPr/>
        </p:nvSpPr>
        <p:spPr>
          <a:xfrm>
            <a:off x="3778189" y="5229435"/>
            <a:ext cx="446590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Esta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campanha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foi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lançada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pela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plataforma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jogos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marketing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Kimple</a:t>
            </a:r>
            <a:endParaRPr kumimoji="0" lang="en-US" sz="900" b="0" i="0" u="none" strike="noStrike" kern="1200" cap="none" spc="5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D6C7350B-58DC-4F6B-8669-C5D172CB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73877" y="567813"/>
            <a:ext cx="474452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800" b="1" dirty="0">
                <a:solidFill>
                  <a:srgbClr val="213B8F"/>
                </a:solidFill>
                <a:latin typeface="Arial Rounded MT Bold" panose="020F0704030504030204" pitchFamily="34" charset="0"/>
              </a:rPr>
              <a:t>VORWERK</a:t>
            </a:r>
            <a:r>
              <a:rPr lang="en-US" sz="180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 – THERMOMIX, A ESTRELA DAS REDES SOCIAIS</a:t>
            </a:r>
            <a:endParaRPr sz="1800" spc="-20" dirty="0">
              <a:solidFill>
                <a:srgbClr val="213B8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098FF18-5912-4C54-B323-72FFAC2E155E}"/>
              </a:ext>
            </a:extLst>
          </p:cNvPr>
          <p:cNvSpPr/>
          <p:nvPr/>
        </p:nvSpPr>
        <p:spPr>
          <a:xfrm>
            <a:off x="9236991" y="1314257"/>
            <a:ext cx="2844000" cy="5318364"/>
          </a:xfrm>
          <a:prstGeom prst="roundRect">
            <a:avLst>
              <a:gd name="adj" fmla="val 725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AC620E2F-0553-4093-8C8F-81A611CE604E}"/>
              </a:ext>
            </a:extLst>
          </p:cNvPr>
          <p:cNvSpPr txBox="1"/>
          <p:nvPr/>
        </p:nvSpPr>
        <p:spPr>
          <a:xfrm>
            <a:off x="9326400" y="1571455"/>
            <a:ext cx="2708738" cy="4975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MARKETING</a:t>
            </a:r>
            <a:r>
              <a:rPr kumimoji="0" sz="1200" b="1" i="0" u="none" strike="noStrike" kern="1200" cap="none" spc="3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TARGETS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relação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 a base de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fãs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Angariação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novos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fãs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melhoria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das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relações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buzz à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volta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SOLU</a:t>
            </a:r>
            <a:r>
              <a:rPr kumimoji="0" lang="pt-PT" sz="12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ÇÕES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Criação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um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calendário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eventos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na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página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Facebook da Thermomix </a:t>
            </a:r>
          </a:p>
          <a:p>
            <a:pPr marL="190500" marR="0" lvl="0" indent="-17780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Criação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um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cenário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ao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longo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um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mês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com um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jogo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diferente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todos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dias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207645" lvl="0" indent="-177800" algn="l" defTabSz="914400" rtl="0" eaLnBrk="1" fontAlgn="auto" latinLnBrk="0" hangingPunct="1">
              <a:lnSpc>
                <a:spcPts val="1300"/>
              </a:lnSpc>
              <a:spcBef>
                <a:spcPts val="40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8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RESU</a:t>
            </a:r>
            <a:r>
              <a:rPr kumimoji="0" lang="pt-PT" sz="12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LTADOS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500 000 </a:t>
            </a:r>
            <a:r>
              <a:rPr kumimoji="0" lang="en-US" sz="1050" b="1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jogadores</a:t>
            </a: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ao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longo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toda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operação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135 000 </a:t>
            </a:r>
            <a:r>
              <a:rPr kumimoji="0" lang="en-US" sz="1050" b="1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jogadores</a:t>
            </a: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1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únicos</a:t>
            </a: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com </a:t>
            </a: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60% de </a:t>
            </a:r>
            <a:r>
              <a:rPr kumimoji="0" lang="en-US" sz="1050" b="1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optins</a:t>
            </a: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38% de engagement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na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página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Facebook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francesa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da Thermomix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87 457 leads </a:t>
            </a:r>
            <a:r>
              <a:rPr kumimoji="0" lang="en-US" sz="1050" b="1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qualificadas</a:t>
            </a: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32%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dos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utilizadores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jogaram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5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vezes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ou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mais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050" b="1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Mais</a:t>
            </a:r>
            <a:r>
              <a:rPr kumimoji="0" lang="en-US" sz="10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1,3M 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de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sessões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jogadas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ao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longo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um </a:t>
            </a:r>
            <a:r>
              <a:rPr kumimoji="0" lang="en-US" sz="105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mês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  <p:sp>
        <p:nvSpPr>
          <p:cNvPr id="35" name="object 17">
            <a:extLst>
              <a:ext uri="{FF2B5EF4-FFF2-40B4-BE49-F238E27FC236}">
                <a16:creationId xmlns:a16="http://schemas.microsoft.com/office/drawing/2014/main" id="{19FCB390-8DDC-4B37-A774-6C85B5F881B1}"/>
              </a:ext>
            </a:extLst>
          </p:cNvPr>
          <p:cNvSpPr/>
          <p:nvPr/>
        </p:nvSpPr>
        <p:spPr>
          <a:xfrm>
            <a:off x="8261930" y="5119436"/>
            <a:ext cx="381000" cy="36830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9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0">
            <a:extLst>
              <a:ext uri="{FF2B5EF4-FFF2-40B4-BE49-F238E27FC236}">
                <a16:creationId xmlns:a16="http://schemas.microsoft.com/office/drawing/2014/main" id="{46140CEE-46F0-4F3E-B0B6-4A130B0BF9A6}"/>
              </a:ext>
            </a:extLst>
          </p:cNvPr>
          <p:cNvSpPr/>
          <p:nvPr/>
        </p:nvSpPr>
        <p:spPr>
          <a:xfrm>
            <a:off x="7256399" y="1468243"/>
            <a:ext cx="1689100" cy="5207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180A717-2DE0-4346-81D7-1A3EB58A7FC2}"/>
              </a:ext>
            </a:extLst>
          </p:cNvPr>
          <p:cNvSpPr/>
          <p:nvPr/>
        </p:nvSpPr>
        <p:spPr>
          <a:xfrm>
            <a:off x="4264461" y="1307811"/>
            <a:ext cx="2857500" cy="32131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65A5BA3D-E1DB-4D0B-92B2-607B7D39F510}"/>
              </a:ext>
            </a:extLst>
          </p:cNvPr>
          <p:cNvSpPr/>
          <p:nvPr/>
        </p:nvSpPr>
        <p:spPr>
          <a:xfrm>
            <a:off x="1985051" y="1079447"/>
            <a:ext cx="3594100" cy="398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BA0770EC-E84F-4C55-A555-9C2F64D35B09}"/>
              </a:ext>
            </a:extLst>
          </p:cNvPr>
          <p:cNvSpPr/>
          <p:nvPr/>
        </p:nvSpPr>
        <p:spPr>
          <a:xfrm>
            <a:off x="2156869" y="1225261"/>
            <a:ext cx="2984500" cy="33782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570F3E06-9D1E-453B-A7E5-F88FBC22BF5C}"/>
              </a:ext>
            </a:extLst>
          </p:cNvPr>
          <p:cNvSpPr/>
          <p:nvPr/>
        </p:nvSpPr>
        <p:spPr>
          <a:xfrm>
            <a:off x="6065282" y="2141477"/>
            <a:ext cx="3060700" cy="31242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99990" y="1540613"/>
            <a:ext cx="213701" cy="375961"/>
          </a:xfrm>
          <a:custGeom>
            <a:avLst/>
            <a:gdLst/>
            <a:ahLst/>
            <a:cxnLst/>
            <a:rect l="l" t="t" r="r" b="b"/>
            <a:pathLst>
              <a:path w="279400" h="520700">
                <a:moveTo>
                  <a:pt x="0" y="0"/>
                </a:moveTo>
                <a:lnTo>
                  <a:pt x="279400" y="0"/>
                </a:lnTo>
                <a:lnTo>
                  <a:pt x="279400" y="520700"/>
                </a:lnTo>
                <a:lnTo>
                  <a:pt x="0" y="520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A5157E0B-549B-427D-B00A-CA59302131BB}"/>
                </a:ext>
              </a:extLst>
            </p:cNvPr>
            <p:cNvSpPr/>
            <p:nvPr/>
          </p:nvSpPr>
          <p:spPr>
            <a:xfrm>
              <a:off x="295565" y="4783210"/>
              <a:ext cx="2819400" cy="1092200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sp>
        <p:nvSpPr>
          <p:cNvPr id="32" name="object 17">
            <a:extLst>
              <a:ext uri="{FF2B5EF4-FFF2-40B4-BE49-F238E27FC236}">
                <a16:creationId xmlns:a16="http://schemas.microsoft.com/office/drawing/2014/main" id="{11C47844-3528-4640-9A1E-86C7AD28E314}"/>
              </a:ext>
            </a:extLst>
          </p:cNvPr>
          <p:cNvSpPr txBox="1"/>
          <p:nvPr/>
        </p:nvSpPr>
        <p:spPr>
          <a:xfrm>
            <a:off x="3394923" y="5421949"/>
            <a:ext cx="446590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Esta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campanha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foi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lançada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pela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plataforma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jogos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marketing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Kimple</a:t>
            </a:r>
            <a:endParaRPr kumimoji="0" lang="en-US" sz="900" b="0" i="0" u="none" strike="noStrike" kern="1200" cap="none" spc="5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D6C7350B-58DC-4F6B-8669-C5D172CB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7757" y="599226"/>
            <a:ext cx="47445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800" b="1" dirty="0">
                <a:solidFill>
                  <a:srgbClr val="213B8F"/>
                </a:solidFill>
                <a:latin typeface="Arial Rounded MT Bold" panose="020F0704030504030204" pitchFamily="34" charset="0"/>
              </a:rPr>
              <a:t>ACCOR HOTELS</a:t>
            </a:r>
            <a:r>
              <a:rPr lang="en-US" sz="180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 – Club Members only!</a:t>
            </a:r>
            <a:endParaRPr sz="1800" spc="-20" dirty="0">
              <a:solidFill>
                <a:srgbClr val="213B8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098FF18-5912-4C54-B323-72FFAC2E155E}"/>
              </a:ext>
            </a:extLst>
          </p:cNvPr>
          <p:cNvSpPr/>
          <p:nvPr/>
        </p:nvSpPr>
        <p:spPr>
          <a:xfrm>
            <a:off x="9236991" y="1314257"/>
            <a:ext cx="2844000" cy="5318364"/>
          </a:xfrm>
          <a:prstGeom prst="roundRect">
            <a:avLst>
              <a:gd name="adj" fmla="val 725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438604F4-2E36-4EB8-B07D-E8E62CFD978C}"/>
              </a:ext>
            </a:extLst>
          </p:cNvPr>
          <p:cNvSpPr/>
          <p:nvPr/>
        </p:nvSpPr>
        <p:spPr>
          <a:xfrm>
            <a:off x="7798476" y="5313893"/>
            <a:ext cx="381000" cy="36830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F96CA823-14CC-4692-867D-9AD85E577ADB}"/>
              </a:ext>
            </a:extLst>
          </p:cNvPr>
          <p:cNvSpPr txBox="1"/>
          <p:nvPr/>
        </p:nvSpPr>
        <p:spPr>
          <a:xfrm>
            <a:off x="9305392" y="1624309"/>
            <a:ext cx="2729105" cy="4239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MARKETING</a:t>
            </a:r>
            <a:r>
              <a:rPr kumimoji="0" sz="1300" b="1" i="0" u="none" strike="noStrike" kern="1200" cap="none" spc="3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TARGETS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Criar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níveis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relação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com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consumidores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fidelizados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Criar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um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laço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único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entre a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marca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e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seus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consumidores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Presentear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membros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do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clube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Accor </a:t>
            </a:r>
            <a:r>
              <a:rPr kumimoji="0" lang="en-US" sz="11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Hôtels</a:t>
            </a:r>
            <a:endParaRPr kumimoji="0" lang="en-US" sz="1100" b="0" i="0" u="none" strike="noStrike" kern="1200" cap="none" spc="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SOLU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ÇÕES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Configurar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um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jogo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dentro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do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programa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fidelização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Comunicação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nos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4000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hotéis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em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todo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o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mundo</a:t>
            </a:r>
            <a:endParaRPr kumimoji="0" lang="en-US" sz="11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RESUL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TADOS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30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000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jogadores únicos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440690" lvl="0" indent="-177800" algn="l" defTabSz="914400" rtl="0" eaLnBrk="1" fontAlgn="auto" latinLnBrk="0" hangingPunct="1">
              <a:lnSpc>
                <a:spcPts val="1300"/>
              </a:lnSpc>
              <a:spcBef>
                <a:spcPts val="44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Esta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campanha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qualificou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 base de dados de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fãs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e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alimentou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 base e dados com nova </a:t>
            </a:r>
            <a:r>
              <a:rPr kumimoji="0" lang="en-US" sz="11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informação</a:t>
            </a:r>
            <a:r>
              <a:rPr kumimoji="0" lang="en-US" sz="11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440690" lvl="0" indent="-177800" algn="l" defTabSz="914400" rtl="0" eaLnBrk="1" fontAlgn="auto" latinLnBrk="0" hangingPunct="1">
              <a:lnSpc>
                <a:spcPts val="1300"/>
              </a:lnSpc>
              <a:spcBef>
                <a:spcPts val="44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Taxa de </a:t>
            </a:r>
            <a:r>
              <a:rPr kumimoji="0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Optin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: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27%</a:t>
            </a:r>
            <a:endParaRPr kumimoji="0" lang="pt-PT" sz="1100" b="1" i="0" u="none" strike="noStrike" kern="1200" cap="none" spc="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>
                <a:tab pos="189865" algn="l"/>
                <a:tab pos="190500" algn="l"/>
              </a:tabLst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64746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eletrónica, apresentação, monitor, interior&#10;&#10;Descrição gerada com confiança muito alta">
            <a:extLst>
              <a:ext uri="{FF2B5EF4-FFF2-40B4-BE49-F238E27FC236}">
                <a16:creationId xmlns:a16="http://schemas.microsoft.com/office/drawing/2014/main" id="{DEDA51EA-8ECE-402D-BA03-A16E2895F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244" y="283478"/>
            <a:ext cx="6291043" cy="6291043"/>
          </a:xfrm>
          <a:prstGeom prst="rect">
            <a:avLst/>
          </a:prstGeom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A5157E0B-549B-427D-B00A-CA59302131BB}"/>
                </a:ext>
              </a:extLst>
            </p:cNvPr>
            <p:cNvSpPr/>
            <p:nvPr/>
          </p:nvSpPr>
          <p:spPr>
            <a:xfrm>
              <a:off x="295565" y="4783210"/>
              <a:ext cx="2819400" cy="109220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sp>
        <p:nvSpPr>
          <p:cNvPr id="32" name="object 17">
            <a:extLst>
              <a:ext uri="{FF2B5EF4-FFF2-40B4-BE49-F238E27FC236}">
                <a16:creationId xmlns:a16="http://schemas.microsoft.com/office/drawing/2014/main" id="{11C47844-3528-4640-9A1E-86C7AD28E314}"/>
              </a:ext>
            </a:extLst>
          </p:cNvPr>
          <p:cNvSpPr txBox="1"/>
          <p:nvPr/>
        </p:nvSpPr>
        <p:spPr>
          <a:xfrm>
            <a:off x="4014912" y="5375454"/>
            <a:ext cx="446590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Esta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campanha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foi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lançada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pela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plataforma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jogos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marketing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Kimple</a:t>
            </a:r>
            <a:endParaRPr kumimoji="0" lang="en-US" sz="900" b="0" i="0" u="none" strike="noStrike" kern="1200" cap="none" spc="5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D6C7350B-58DC-4F6B-8669-C5D172CB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7757" y="599226"/>
            <a:ext cx="58777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800" b="1" dirty="0">
                <a:solidFill>
                  <a:srgbClr val="213B8F"/>
                </a:solidFill>
                <a:latin typeface="Arial Rounded MT Bold" panose="020F0704030504030204" pitchFamily="34" charset="0"/>
              </a:rPr>
              <a:t>LATTI</a:t>
            </a:r>
            <a:r>
              <a:rPr lang="en-US" sz="180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 – Vitória </a:t>
            </a:r>
            <a:r>
              <a:rPr lang="en-US" sz="1800" dirty="0" err="1">
                <a:solidFill>
                  <a:srgbClr val="213B8F"/>
                </a:solidFill>
                <a:latin typeface="Arial Rounded MT Bold" panose="020F0704030504030204" pitchFamily="34" charset="0"/>
              </a:rPr>
              <a:t>Imediata</a:t>
            </a:r>
            <a:r>
              <a:rPr lang="en-US" sz="180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 com </a:t>
            </a:r>
            <a:r>
              <a:rPr lang="en-US" sz="1800" dirty="0" err="1">
                <a:solidFill>
                  <a:srgbClr val="213B8F"/>
                </a:solidFill>
                <a:latin typeface="Arial Rounded MT Bold" panose="020F0704030504030204" pitchFamily="34" charset="0"/>
              </a:rPr>
              <a:t>Prova</a:t>
            </a:r>
            <a:r>
              <a:rPr lang="en-US" sz="180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 de </a:t>
            </a:r>
            <a:r>
              <a:rPr lang="en-US" sz="1800" dirty="0" err="1">
                <a:solidFill>
                  <a:srgbClr val="213B8F"/>
                </a:solidFill>
                <a:latin typeface="Arial Rounded MT Bold" panose="020F0704030504030204" pitchFamily="34" charset="0"/>
              </a:rPr>
              <a:t>Compra</a:t>
            </a:r>
            <a:endParaRPr sz="1800" spc="-20" dirty="0">
              <a:solidFill>
                <a:srgbClr val="213B8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098FF18-5912-4C54-B323-72FFAC2E155E}"/>
              </a:ext>
            </a:extLst>
          </p:cNvPr>
          <p:cNvSpPr/>
          <p:nvPr/>
        </p:nvSpPr>
        <p:spPr>
          <a:xfrm>
            <a:off x="9236991" y="1314257"/>
            <a:ext cx="2844000" cy="5318364"/>
          </a:xfrm>
          <a:prstGeom prst="roundRect">
            <a:avLst>
              <a:gd name="adj" fmla="val 725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438604F4-2E36-4EB8-B07D-E8E62CFD978C}"/>
              </a:ext>
            </a:extLst>
          </p:cNvPr>
          <p:cNvSpPr/>
          <p:nvPr/>
        </p:nvSpPr>
        <p:spPr>
          <a:xfrm>
            <a:off x="8418465" y="5267398"/>
            <a:ext cx="381000" cy="3683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D5757A14-14DC-49D0-92FB-4190A02ACA57}"/>
              </a:ext>
            </a:extLst>
          </p:cNvPr>
          <p:cNvSpPr/>
          <p:nvPr/>
        </p:nvSpPr>
        <p:spPr>
          <a:xfrm>
            <a:off x="7804342" y="1546949"/>
            <a:ext cx="977900" cy="71120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88862DAA-071C-4862-8C56-5849DA95C04D}"/>
              </a:ext>
            </a:extLst>
          </p:cNvPr>
          <p:cNvSpPr txBox="1"/>
          <p:nvPr/>
        </p:nvSpPr>
        <p:spPr>
          <a:xfrm>
            <a:off x="9359009" y="1903297"/>
            <a:ext cx="2681044" cy="33675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MARKETING</a:t>
            </a:r>
            <a:r>
              <a:rPr kumimoji="0" sz="1300" b="1" i="0" u="none" strike="noStrike" kern="1200" cap="none" spc="3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TARGETS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Presentear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compradores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da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marca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Reunir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dados para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qualificar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Destacar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parceria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com a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Ubisoft</a:t>
            </a:r>
            <a:endParaRPr kumimoji="0" lang="en-US" sz="11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SOLU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ÇÕES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Prémio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imediato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para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uma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satisfação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máxima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utilizando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aplicação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Jackpot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Manipulação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prova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compra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e 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parceria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RESUL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TADOS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21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000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jogadores únicos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57%</a:t>
            </a:r>
            <a:r>
              <a:rPr kumimoji="0" sz="11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de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Optins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300 </a:t>
            </a:r>
            <a:r>
              <a:rPr kumimoji="0" lang="pt-PT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prémios entregues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22978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10207"/>
            <a:ext cx="12192000" cy="6857999"/>
          </a:xfrm>
          <a:prstGeom prst="rect">
            <a:avLst/>
          </a:prstGeom>
          <a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hlinkClick r:id="rId3"/>
            <a:extLst>
              <a:ext uri="{FF2B5EF4-FFF2-40B4-BE49-F238E27FC236}">
                <a16:creationId xmlns:a16="http://schemas.microsoft.com/office/drawing/2014/main" id="{C284A565-909F-4252-8718-FE81D44A4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39" t="15732" r="29745" b="10313"/>
          <a:stretch/>
        </p:blipFill>
        <p:spPr>
          <a:xfrm>
            <a:off x="5051356" y="1121764"/>
            <a:ext cx="4307653" cy="42854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79367A-EDDC-40FA-9F2B-E40B79896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39" t="15731" r="29891" b="10443"/>
          <a:stretch/>
        </p:blipFill>
        <p:spPr>
          <a:xfrm>
            <a:off x="2580833" y="1884731"/>
            <a:ext cx="2886266" cy="2876365"/>
          </a:xfrm>
          <a:prstGeom prst="rect">
            <a:avLst/>
          </a:prstGeom>
        </p:spPr>
      </p:pic>
      <p:sp>
        <p:nvSpPr>
          <p:cNvPr id="33" name="object 7">
            <a:extLst>
              <a:ext uri="{FF2B5EF4-FFF2-40B4-BE49-F238E27FC236}">
                <a16:creationId xmlns:a16="http://schemas.microsoft.com/office/drawing/2014/main" id="{D6C7350B-58DC-4F6B-8669-C5D172CB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31191" y="569699"/>
            <a:ext cx="58777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800" b="1" spc="-2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“QUOTY GREAT SCRATCHY”</a:t>
            </a:r>
            <a:endParaRPr sz="1800" spc="-20" dirty="0">
              <a:solidFill>
                <a:srgbClr val="213B8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098FF18-5912-4C54-B323-72FFAC2E155E}"/>
              </a:ext>
            </a:extLst>
          </p:cNvPr>
          <p:cNvSpPr/>
          <p:nvPr/>
        </p:nvSpPr>
        <p:spPr>
          <a:xfrm>
            <a:off x="9236991" y="1314257"/>
            <a:ext cx="2844000" cy="5318364"/>
          </a:xfrm>
          <a:prstGeom prst="roundRect">
            <a:avLst>
              <a:gd name="adj" fmla="val 725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88862DAA-071C-4862-8C56-5849DA95C04D}"/>
              </a:ext>
            </a:extLst>
          </p:cNvPr>
          <p:cNvSpPr txBox="1"/>
          <p:nvPr/>
        </p:nvSpPr>
        <p:spPr>
          <a:xfrm>
            <a:off x="9359009" y="1903297"/>
            <a:ext cx="2681044" cy="4075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MARKETING</a:t>
            </a:r>
            <a:r>
              <a:rPr kumimoji="0" sz="1300" b="1" i="0" u="none" strike="noStrike" kern="1200" cap="none" spc="3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TARGETS</a:t>
            </a:r>
            <a:endParaRPr kumimoji="0" lang="pt-PT" sz="1300" b="1" i="0" u="none" strike="noStrike" kern="1200" cap="none" spc="5" normalizeH="0" baseline="0" noProof="0" dirty="0">
              <a:ln>
                <a:noFill/>
              </a:ln>
              <a:solidFill>
                <a:srgbClr val="213A8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Recolha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dados de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clientes</a:t>
            </a:r>
            <a:endParaRPr kumimoji="0" lang="en-US" sz="11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Promover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 App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Quoty</a:t>
            </a:r>
            <a:endParaRPr kumimoji="0" lang="en-US" sz="11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OLUÇÃO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Scratch game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Sai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sempre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prémio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, mas para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qualificar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-se 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receber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mesmo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terá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que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escrever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uma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frase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criativa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.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Prémios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cartão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“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DeBorla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”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até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    € 250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RESU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LTADOS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1 240</a:t>
            </a:r>
            <a:r>
              <a:rPr kumimoji="0" lang="pt-PT" sz="11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 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jogadores únicos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936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Optins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25</a:t>
            </a:r>
            <a:r>
              <a:rPr kumimoji="0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pt-PT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prémios oferecidos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5741C85E-72E8-4D64-AE6B-D038C28269F1}"/>
              </a:ext>
            </a:extLst>
          </p:cNvPr>
          <p:cNvSpPr/>
          <p:nvPr/>
        </p:nvSpPr>
        <p:spPr>
          <a:xfrm>
            <a:off x="-22642" y="-31241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esultado de imagem para quoty">
            <a:extLst>
              <a:ext uri="{FF2B5EF4-FFF2-40B4-BE49-F238E27FC236}">
                <a16:creationId xmlns:a16="http://schemas.microsoft.com/office/drawing/2014/main" id="{10CC3D22-7F97-4599-86C3-C8CDC1A3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12" y="5511551"/>
            <a:ext cx="1528487" cy="48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deborla">
            <a:extLst>
              <a:ext uri="{FF2B5EF4-FFF2-40B4-BE49-F238E27FC236}">
                <a16:creationId xmlns:a16="http://schemas.microsoft.com/office/drawing/2014/main" id="{8096E78F-B6C8-4B43-B660-0272FCA36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12" y="208665"/>
            <a:ext cx="2296151" cy="6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3B396945-E7B9-4360-8144-18967F376975}"/>
              </a:ext>
            </a:extLst>
          </p:cNvPr>
          <p:cNvSpPr/>
          <p:nvPr/>
        </p:nvSpPr>
        <p:spPr>
          <a:xfrm>
            <a:off x="295565" y="4783210"/>
            <a:ext cx="2819400" cy="10922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 descr="Uma imagem com objeto&#10;&#10;Descrição gerada com confiança alta">
            <a:extLst>
              <a:ext uri="{FF2B5EF4-FFF2-40B4-BE49-F238E27FC236}">
                <a16:creationId xmlns:a16="http://schemas.microsoft.com/office/drawing/2014/main" id="{8C854EF5-7406-4872-93B9-B45EBD0B52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5" y="483339"/>
            <a:ext cx="3099358" cy="6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07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marketing digital">
            <a:extLst>
              <a:ext uri="{FF2B5EF4-FFF2-40B4-BE49-F238E27FC236}">
                <a16:creationId xmlns:a16="http://schemas.microsoft.com/office/drawing/2014/main" id="{65EB5F58-DCC0-4FE0-8125-47BFB2E0D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51124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27420CE7-FB58-4D6B-B405-9471A9A3EC81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075C11-AE39-47EA-A546-54D066E7EAF4}"/>
              </a:ext>
            </a:extLst>
          </p:cNvPr>
          <p:cNvSpPr txBox="1"/>
          <p:nvPr/>
        </p:nvSpPr>
        <p:spPr>
          <a:xfrm>
            <a:off x="304433" y="3788228"/>
            <a:ext cx="2975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>
                <a:solidFill>
                  <a:srgbClr val="C00000"/>
                </a:solidFill>
                <a:latin typeface="AlternateGothic2 BT" panose="020B0608020202050204" pitchFamily="34" charset="0"/>
              </a:rPr>
              <a:t>DIGITAL</a:t>
            </a:r>
          </a:p>
          <a:p>
            <a:pPr algn="ctr"/>
            <a:r>
              <a:rPr lang="pt-PT" sz="5400" b="1" dirty="0">
                <a:solidFill>
                  <a:srgbClr val="C00000"/>
                </a:solidFill>
                <a:latin typeface="AlternateGothic2 BT" panose="020B0608020202050204" pitchFamily="34" charset="0"/>
              </a:rPr>
              <a:t>MARKETING</a:t>
            </a:r>
          </a:p>
        </p:txBody>
      </p:sp>
      <p:pic>
        <p:nvPicPr>
          <p:cNvPr id="10" name="Imagem 9" descr="Uma imagem com objeto&#10;&#10;Descrição gerada com confiança alta">
            <a:extLst>
              <a:ext uri="{FF2B5EF4-FFF2-40B4-BE49-F238E27FC236}">
                <a16:creationId xmlns:a16="http://schemas.microsoft.com/office/drawing/2014/main" id="{77C600AD-E6FC-4312-904D-EE9403C3C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478971"/>
            <a:ext cx="3099358" cy="629557"/>
          </a:xfrm>
          <a:prstGeom prst="rect">
            <a:avLst/>
          </a:prstGeom>
        </p:spPr>
      </p:pic>
      <p:sp>
        <p:nvSpPr>
          <p:cNvPr id="21" name="Retângulo 20">
            <a:hlinkClick r:id="rId4" action="ppaction://hlinksldjump"/>
            <a:extLst>
              <a:ext uri="{FF2B5EF4-FFF2-40B4-BE49-F238E27FC236}">
                <a16:creationId xmlns:a16="http://schemas.microsoft.com/office/drawing/2014/main" id="{9EF794DA-B4DF-419A-BDAB-8E9FDABE261F}"/>
              </a:ext>
            </a:extLst>
          </p:cNvPr>
          <p:cNvSpPr/>
          <p:nvPr/>
        </p:nvSpPr>
        <p:spPr>
          <a:xfrm>
            <a:off x="5016528" y="1441679"/>
            <a:ext cx="1835628" cy="173629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EMAIL </a:t>
            </a:r>
          </a:p>
          <a:p>
            <a:pPr algn="ctr"/>
            <a:r>
              <a:rPr lang="pt-PT" b="1" dirty="0"/>
              <a:t>MARKETING</a:t>
            </a:r>
          </a:p>
        </p:txBody>
      </p:sp>
      <p:sp>
        <p:nvSpPr>
          <p:cNvPr id="22" name="Retângulo 21">
            <a:hlinkClick r:id="" action="ppaction://noaction"/>
            <a:extLst>
              <a:ext uri="{FF2B5EF4-FFF2-40B4-BE49-F238E27FC236}">
                <a16:creationId xmlns:a16="http://schemas.microsoft.com/office/drawing/2014/main" id="{ECB8BDF3-0184-4008-99BF-CB4BDD44CCE4}"/>
              </a:ext>
            </a:extLst>
          </p:cNvPr>
          <p:cNvSpPr/>
          <p:nvPr/>
        </p:nvSpPr>
        <p:spPr>
          <a:xfrm>
            <a:off x="7158985" y="3476532"/>
            <a:ext cx="1835628" cy="179267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JOGOS</a:t>
            </a:r>
          </a:p>
          <a:p>
            <a:pPr algn="ctr"/>
            <a:r>
              <a:rPr lang="pt-PT" b="1" dirty="0"/>
              <a:t>ONLINE</a:t>
            </a:r>
          </a:p>
        </p:txBody>
      </p:sp>
      <p:sp>
        <p:nvSpPr>
          <p:cNvPr id="23" name="Retângulo 22">
            <a:hlinkClick r:id="rId5" action="ppaction://hlinksldjump"/>
            <a:extLst>
              <a:ext uri="{FF2B5EF4-FFF2-40B4-BE49-F238E27FC236}">
                <a16:creationId xmlns:a16="http://schemas.microsoft.com/office/drawing/2014/main" id="{C51AB504-5FE7-46E6-A07C-72DA953D2625}"/>
              </a:ext>
            </a:extLst>
          </p:cNvPr>
          <p:cNvSpPr/>
          <p:nvPr/>
        </p:nvSpPr>
        <p:spPr>
          <a:xfrm>
            <a:off x="9301443" y="3476532"/>
            <a:ext cx="1835628" cy="1792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DESIGN</a:t>
            </a:r>
          </a:p>
        </p:txBody>
      </p:sp>
      <p:sp>
        <p:nvSpPr>
          <p:cNvPr id="24" name="Retângulo 23">
            <a:hlinkClick r:id="rId6" action="ppaction://hlinksldjump"/>
            <a:extLst>
              <a:ext uri="{FF2B5EF4-FFF2-40B4-BE49-F238E27FC236}">
                <a16:creationId xmlns:a16="http://schemas.microsoft.com/office/drawing/2014/main" id="{347A6624-B1CA-452A-A719-D5D73BB8D01C}"/>
              </a:ext>
            </a:extLst>
          </p:cNvPr>
          <p:cNvSpPr/>
          <p:nvPr/>
        </p:nvSpPr>
        <p:spPr>
          <a:xfrm>
            <a:off x="9301443" y="1441679"/>
            <a:ext cx="1835628" cy="173629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GESTÃO</a:t>
            </a:r>
          </a:p>
          <a:p>
            <a:pPr algn="ctr"/>
            <a:r>
              <a:rPr lang="pt-PT" b="1" dirty="0"/>
              <a:t>REDES</a:t>
            </a:r>
          </a:p>
          <a:p>
            <a:pPr algn="ctr"/>
            <a:r>
              <a:rPr lang="pt-PT" b="1" dirty="0"/>
              <a:t>SOCIAIS</a:t>
            </a:r>
          </a:p>
        </p:txBody>
      </p:sp>
      <p:sp>
        <p:nvSpPr>
          <p:cNvPr id="25" name="Retângulo 24">
            <a:hlinkClick r:id="rId7" action="ppaction://hlinksldjump"/>
            <a:extLst>
              <a:ext uri="{FF2B5EF4-FFF2-40B4-BE49-F238E27FC236}">
                <a16:creationId xmlns:a16="http://schemas.microsoft.com/office/drawing/2014/main" id="{DD4A91BE-BC03-424B-BDFA-884E0CF716FA}"/>
              </a:ext>
            </a:extLst>
          </p:cNvPr>
          <p:cNvSpPr/>
          <p:nvPr/>
        </p:nvSpPr>
        <p:spPr>
          <a:xfrm>
            <a:off x="5016528" y="3476533"/>
            <a:ext cx="1835628" cy="179267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PUBLICIDADE </a:t>
            </a:r>
          </a:p>
          <a:p>
            <a:pPr algn="ctr"/>
            <a:r>
              <a:rPr lang="pt-PT" b="1" dirty="0"/>
              <a:t>ONLINE</a:t>
            </a:r>
          </a:p>
        </p:txBody>
      </p:sp>
      <p:sp>
        <p:nvSpPr>
          <p:cNvPr id="26" name="Retângulo 25">
            <a:hlinkClick r:id="rId8" action="ppaction://hlinksldjump"/>
            <a:extLst>
              <a:ext uri="{FF2B5EF4-FFF2-40B4-BE49-F238E27FC236}">
                <a16:creationId xmlns:a16="http://schemas.microsoft.com/office/drawing/2014/main" id="{63CE3758-1FE3-425B-A4FA-5476936A7578}"/>
              </a:ext>
            </a:extLst>
          </p:cNvPr>
          <p:cNvSpPr/>
          <p:nvPr/>
        </p:nvSpPr>
        <p:spPr>
          <a:xfrm>
            <a:off x="7158985" y="1441679"/>
            <a:ext cx="1835628" cy="1736295"/>
          </a:xfrm>
          <a:prstGeom prst="rect">
            <a:avLst/>
          </a:prstGeom>
          <a:solidFill>
            <a:srgbClr val="00A2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DATA </a:t>
            </a:r>
          </a:p>
          <a:p>
            <a:pPr algn="ctr"/>
            <a:r>
              <a:rPr lang="pt-PT" b="1" dirty="0"/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194572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  <p:bldP spid="23" grpId="0" animBg="1"/>
      <p:bldP spid="24" grpId="0" animBg="1"/>
      <p:bldP spid="24" grpId="1" animBg="1"/>
      <p:bldP spid="24" grpId="2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B1367B1-4C70-4EAC-8CB8-2B39B2097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314" y="164414"/>
            <a:ext cx="1690628" cy="915757"/>
          </a:xfrm>
          <a:prstGeom prst="rect">
            <a:avLst/>
          </a:prstGeom>
        </p:spPr>
      </p:pic>
      <p:pic>
        <p:nvPicPr>
          <p:cNvPr id="3" name="Imagem 2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E502934E-ABB5-4B33-8A91-F11D656D8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540" y="982892"/>
            <a:ext cx="3184505" cy="3152057"/>
          </a:xfrm>
          <a:prstGeom prst="rect">
            <a:avLst/>
          </a:prstGeom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7FA41CF-F5D5-4C7E-99FB-164FBBF45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69" y="1269579"/>
            <a:ext cx="3184505" cy="3152057"/>
          </a:xfrm>
          <a:prstGeom prst="rect">
            <a:avLst/>
          </a:prstGeom>
        </p:spPr>
      </p:pic>
      <p:pic>
        <p:nvPicPr>
          <p:cNvPr id="7" name="Imagem 6">
            <a:hlinkClick r:id="rId6"/>
            <a:extLst>
              <a:ext uri="{FF2B5EF4-FFF2-40B4-BE49-F238E27FC236}">
                <a16:creationId xmlns:a16="http://schemas.microsoft.com/office/drawing/2014/main" id="{DFE38AF2-1FC6-4A05-B554-83A2A49D9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762" y="2115341"/>
            <a:ext cx="3184505" cy="3152057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A5157E0B-549B-427D-B00A-CA59302131BB}"/>
                </a:ext>
              </a:extLst>
            </p:cNvPr>
            <p:cNvSpPr/>
            <p:nvPr/>
          </p:nvSpPr>
          <p:spPr>
            <a:xfrm>
              <a:off x="295565" y="4783210"/>
              <a:ext cx="2819400" cy="1092200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sp>
        <p:nvSpPr>
          <p:cNvPr id="32" name="object 17">
            <a:extLst>
              <a:ext uri="{FF2B5EF4-FFF2-40B4-BE49-F238E27FC236}">
                <a16:creationId xmlns:a16="http://schemas.microsoft.com/office/drawing/2014/main" id="{11C47844-3528-4640-9A1E-86C7AD28E314}"/>
              </a:ext>
            </a:extLst>
          </p:cNvPr>
          <p:cNvSpPr txBox="1"/>
          <p:nvPr/>
        </p:nvSpPr>
        <p:spPr>
          <a:xfrm>
            <a:off x="4014912" y="5375454"/>
            <a:ext cx="446590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Esta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campanha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foi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lançada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pela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plataforma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jogos</a:t>
            </a:r>
            <a:r>
              <a:rPr kumimoji="0" lang="en-US" sz="9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 marketing </a:t>
            </a:r>
            <a:r>
              <a:rPr kumimoji="0" lang="en-US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Kimple</a:t>
            </a:r>
            <a:endParaRPr kumimoji="0" lang="en-US" sz="900" b="0" i="0" u="none" strike="noStrike" kern="1200" cap="none" spc="5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D6C7350B-58DC-4F6B-8669-C5D172CB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31191" y="569699"/>
            <a:ext cx="58777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800" b="1" dirty="0">
                <a:solidFill>
                  <a:srgbClr val="213B8F"/>
                </a:solidFill>
                <a:latin typeface="Arial Rounded MT Bold" panose="020F0704030504030204" pitchFamily="34" charset="0"/>
              </a:rPr>
              <a:t>AUCHAN</a:t>
            </a:r>
            <a:r>
              <a:rPr lang="en-US" sz="180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 – O </a:t>
            </a:r>
            <a:r>
              <a:rPr lang="en-US" sz="1800" dirty="0" err="1">
                <a:solidFill>
                  <a:srgbClr val="213B8F"/>
                </a:solidFill>
                <a:latin typeface="Arial Rounded MT Bold" panose="020F0704030504030204" pitchFamily="34" charset="0"/>
              </a:rPr>
              <a:t>Preço</a:t>
            </a:r>
            <a:r>
              <a:rPr lang="en-US" sz="180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solidFill>
                  <a:srgbClr val="213B8F"/>
                </a:solidFill>
                <a:latin typeface="Arial Rounded MT Bold" panose="020F0704030504030204" pitchFamily="34" charset="0"/>
              </a:rPr>
              <a:t>Certo</a:t>
            </a:r>
            <a:r>
              <a:rPr lang="en-US" sz="180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!</a:t>
            </a:r>
            <a:endParaRPr sz="1800" spc="-20" dirty="0">
              <a:solidFill>
                <a:srgbClr val="213B8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098FF18-5912-4C54-B323-72FFAC2E155E}"/>
              </a:ext>
            </a:extLst>
          </p:cNvPr>
          <p:cNvSpPr/>
          <p:nvPr/>
        </p:nvSpPr>
        <p:spPr>
          <a:xfrm>
            <a:off x="9236991" y="1314257"/>
            <a:ext cx="2844000" cy="5318364"/>
          </a:xfrm>
          <a:prstGeom prst="roundRect">
            <a:avLst>
              <a:gd name="adj" fmla="val 725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438604F4-2E36-4EB8-B07D-E8E62CFD978C}"/>
              </a:ext>
            </a:extLst>
          </p:cNvPr>
          <p:cNvSpPr/>
          <p:nvPr/>
        </p:nvSpPr>
        <p:spPr>
          <a:xfrm>
            <a:off x="8418465" y="5267398"/>
            <a:ext cx="381000" cy="36830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88862DAA-071C-4862-8C56-5849DA95C04D}"/>
              </a:ext>
            </a:extLst>
          </p:cNvPr>
          <p:cNvSpPr txBox="1"/>
          <p:nvPr/>
        </p:nvSpPr>
        <p:spPr>
          <a:xfrm>
            <a:off x="9359009" y="1903297"/>
            <a:ext cx="2681044" cy="3906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MARKETING</a:t>
            </a:r>
            <a:r>
              <a:rPr kumimoji="0" sz="1300" b="1" i="0" u="none" strike="noStrike" kern="1200" cap="none" spc="3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TARGETS</a:t>
            </a:r>
            <a:endParaRPr kumimoji="0" lang="pt-PT" sz="1300" b="1" i="0" u="none" strike="noStrike" kern="1200" cap="none" spc="5" normalizeH="0" baseline="0" noProof="0" dirty="0">
              <a:ln>
                <a:noFill/>
              </a:ln>
              <a:solidFill>
                <a:srgbClr val="213A8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Promover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o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Aniversário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das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lojas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Jumbo,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presenteando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seus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clientes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.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Reunir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dados para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qualificar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SOLU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ÇÕES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Prémios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aliciantes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através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Preço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Certo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.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Criar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dinãmica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Online e Offline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já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que 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mesmo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carrinho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compras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encontrava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-se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fisicamente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nas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lojas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, para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além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do site e App.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RESUL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TADOS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6 000</a:t>
            </a:r>
            <a:r>
              <a:rPr kumimoji="0" lang="pt-PT" sz="11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 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jogadores únicos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4 000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Optins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2</a:t>
            </a:r>
            <a:r>
              <a:rPr kumimoji="0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00 </a:t>
            </a:r>
            <a:r>
              <a:rPr kumimoji="0" lang="pt-PT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prémios entregues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12215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-10207"/>
            <a:ext cx="12192000" cy="6857999"/>
          </a:xfrm>
          <a:prstGeom prst="rect">
            <a:avLst/>
          </a:prstGeom>
          <a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d2tygfsszdug5i.cloudfront.net/client/05184p48da/media/o5ljdpl057.jpg">
            <a:hlinkClick r:id="rId3"/>
            <a:extLst>
              <a:ext uri="{FF2B5EF4-FFF2-40B4-BE49-F238E27FC236}">
                <a16:creationId xmlns:a16="http://schemas.microsoft.com/office/drawing/2014/main" id="{B4C28BAB-C521-4E51-BBA2-218A6E18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00" y="1084871"/>
            <a:ext cx="4168603" cy="411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ject 7">
            <a:extLst>
              <a:ext uri="{FF2B5EF4-FFF2-40B4-BE49-F238E27FC236}">
                <a16:creationId xmlns:a16="http://schemas.microsoft.com/office/drawing/2014/main" id="{D6C7350B-58DC-4F6B-8669-C5D172CB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31191" y="569699"/>
            <a:ext cx="58777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800" b="1" spc="-2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“</a:t>
            </a:r>
            <a:r>
              <a:rPr lang="en-US" sz="1800" spc="-20" dirty="0" err="1">
                <a:solidFill>
                  <a:srgbClr val="213B8F"/>
                </a:solidFill>
                <a:latin typeface="Arial Rounded MT Bold" panose="020F0704030504030204" pitchFamily="34" charset="0"/>
              </a:rPr>
              <a:t>Jogue</a:t>
            </a:r>
            <a:r>
              <a:rPr lang="en-US" sz="1800" spc="-2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 com a </a:t>
            </a:r>
            <a:r>
              <a:rPr lang="en-US" sz="1800" b="1" spc="-20" dirty="0">
                <a:solidFill>
                  <a:srgbClr val="213B8F"/>
                </a:solidFill>
                <a:latin typeface="Arial Rounded MT Bold" panose="020F0704030504030204" pitchFamily="34" charset="0"/>
              </a:rPr>
              <a:t>PHONE HOUSE”</a:t>
            </a:r>
            <a:endParaRPr sz="1800" spc="-20" dirty="0">
              <a:solidFill>
                <a:srgbClr val="213B8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098FF18-5912-4C54-B323-72FFAC2E155E}"/>
              </a:ext>
            </a:extLst>
          </p:cNvPr>
          <p:cNvSpPr/>
          <p:nvPr/>
        </p:nvSpPr>
        <p:spPr>
          <a:xfrm>
            <a:off x="9236991" y="1314257"/>
            <a:ext cx="2844000" cy="5318364"/>
          </a:xfrm>
          <a:prstGeom prst="roundRect">
            <a:avLst>
              <a:gd name="adj" fmla="val 725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88862DAA-071C-4862-8C56-5849DA95C04D}"/>
              </a:ext>
            </a:extLst>
          </p:cNvPr>
          <p:cNvSpPr txBox="1"/>
          <p:nvPr/>
        </p:nvSpPr>
        <p:spPr>
          <a:xfrm>
            <a:off x="9359009" y="1903297"/>
            <a:ext cx="2681044" cy="48038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MARKETING</a:t>
            </a:r>
            <a:r>
              <a:rPr kumimoji="0" sz="1300" b="1" i="0" u="none" strike="noStrike" kern="1200" cap="none" spc="30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TARGETS</a:t>
            </a:r>
            <a:endParaRPr kumimoji="0" lang="pt-PT" sz="1300" b="1" i="0" u="none" strike="noStrike" kern="1200" cap="none" spc="5" normalizeH="0" baseline="0" noProof="0" dirty="0">
              <a:ln>
                <a:noFill/>
              </a:ln>
              <a:solidFill>
                <a:srgbClr val="213A8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Aumentar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a Base de Dados da Phone House (principal)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Aumentar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o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número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likes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na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página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de Facebook Phone House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S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OLUÇÃO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Candy Crush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jogador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tinha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que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juntar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3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mais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peças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iguais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para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obter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maior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pontuação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Ganhavam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3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jogadores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com 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maior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pontuação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. 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prémios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eram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um iPhone 6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recondicionado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e vouchers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desconto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Phone House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RESU</a:t>
            </a:r>
            <a:r>
              <a:rPr kumimoji="0" lang="pt-PT" sz="1300" b="1" i="0" u="none" strike="noStrike" kern="1200" cap="none" spc="-5" normalizeH="0" baseline="0" noProof="0" dirty="0">
                <a:ln>
                  <a:noFill/>
                </a:ln>
                <a:solidFill>
                  <a:srgbClr val="213A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LTADOS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1 500</a:t>
            </a:r>
            <a:r>
              <a:rPr kumimoji="0" lang="pt-PT" sz="11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 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jogadores únicos (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opt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-in)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17 058 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partidas jogadas</a:t>
            </a:r>
          </a:p>
          <a:p>
            <a:pPr marL="190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213A8E"/>
              </a:buClr>
              <a:buSzTx/>
              <a:buFont typeface="Arial"/>
              <a:buChar char="•"/>
              <a:tabLst>
                <a:tab pos="189865" algn="l"/>
                <a:tab pos="190500" algn="l"/>
              </a:tabLst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+500 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Facebook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Verdana"/>
              </a:rPr>
              <a:t>Likes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13A8E"/>
              </a:buClr>
              <a:buSzTx/>
              <a:buFontTx/>
              <a:buNone/>
              <a:tabLst>
                <a:tab pos="189865" algn="l"/>
                <a:tab pos="190500" algn="l"/>
              </a:tabLst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Verdan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F4242F-0A7A-4118-9403-E87148409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6" y="1873918"/>
            <a:ext cx="3164846" cy="3123203"/>
          </a:xfrm>
          <a:prstGeom prst="rect">
            <a:avLst/>
          </a:prstGeom>
        </p:spPr>
      </p:pic>
      <p:pic>
        <p:nvPicPr>
          <p:cNvPr id="1028" name="Picture 4" descr="Resultado de imagem para logotipo phone house">
            <a:extLst>
              <a:ext uri="{FF2B5EF4-FFF2-40B4-BE49-F238E27FC236}">
                <a16:creationId xmlns:a16="http://schemas.microsoft.com/office/drawing/2014/main" id="{E637F798-D864-47DE-82B4-4B45FA66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09" y="316372"/>
            <a:ext cx="1278752" cy="68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23">
            <a:extLst>
              <a:ext uri="{FF2B5EF4-FFF2-40B4-BE49-F238E27FC236}">
                <a16:creationId xmlns:a16="http://schemas.microsoft.com/office/drawing/2014/main" id="{2582F096-F58E-40F6-8667-3AC853AEBADC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B20718F9-EDA9-4895-AF82-69C9BBFD8C17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DCBF2F5-A940-4BDE-8DF8-D6163FE6D0A0}"/>
                </a:ext>
              </a:extLst>
            </p:cNvPr>
            <p:cNvSpPr/>
            <p:nvPr/>
          </p:nvSpPr>
          <p:spPr>
            <a:xfrm>
              <a:off x="295565" y="4783210"/>
              <a:ext cx="2819400" cy="1092200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Imagem 13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CAEC8A9F-308B-4007-A10A-BC369685C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2946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4">
            <a:extLst>
              <a:ext uri="{FF2B5EF4-FFF2-40B4-BE49-F238E27FC236}">
                <a16:creationId xmlns:a16="http://schemas.microsoft.com/office/drawing/2014/main" id="{CDB4BFE8-9A85-4C9A-A418-00420D2D307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C2AC318-E007-491A-B102-5F29C349B8EE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5E1A267-FB67-4DCB-92C0-13A098C2E7A2}"/>
              </a:ext>
            </a:extLst>
          </p:cNvPr>
          <p:cNvSpPr/>
          <p:nvPr/>
        </p:nvSpPr>
        <p:spPr>
          <a:xfrm>
            <a:off x="5816788" y="5115406"/>
            <a:ext cx="6162308" cy="640299"/>
          </a:xfrm>
          <a:prstGeom prst="rect">
            <a:avLst/>
          </a:prstGeom>
          <a:solidFill>
            <a:srgbClr val="213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PT" sz="3200" dirty="0">
              <a:latin typeface="Arial Rounded MT Bold" panose="020F0704030504030204" pitchFamily="34" charset="0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51967DA7-41A4-4374-B5D6-4BA614686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03" t="28057" r="13754" b="10549"/>
          <a:stretch/>
        </p:blipFill>
        <p:spPr>
          <a:xfrm>
            <a:off x="3912653" y="389859"/>
            <a:ext cx="1497008" cy="1062762"/>
          </a:xfrm>
          <a:prstGeom prst="rect">
            <a:avLst/>
          </a:prstGeom>
        </p:spPr>
      </p:pic>
      <p:pic>
        <p:nvPicPr>
          <p:cNvPr id="27" name="Imagem 26">
            <a:hlinkClick r:id="rId4"/>
            <a:extLst>
              <a:ext uri="{FF2B5EF4-FFF2-40B4-BE49-F238E27FC236}">
                <a16:creationId xmlns:a16="http://schemas.microsoft.com/office/drawing/2014/main" id="{29603AB4-BB5F-43EA-B0FE-CBBFEDE10F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984" b="8221"/>
          <a:stretch/>
        </p:blipFill>
        <p:spPr>
          <a:xfrm>
            <a:off x="5983565" y="405718"/>
            <a:ext cx="1661796" cy="103200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6282F58-2F96-478B-AE71-8B4C07C9AA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27"/>
          <a:stretch/>
        </p:blipFill>
        <p:spPr>
          <a:xfrm>
            <a:off x="8140441" y="444098"/>
            <a:ext cx="1661796" cy="974122"/>
          </a:xfrm>
          <a:prstGeom prst="rect">
            <a:avLst/>
          </a:prstGeom>
        </p:spPr>
      </p:pic>
      <p:pic>
        <p:nvPicPr>
          <p:cNvPr id="29" name="Imagem 28">
            <a:hlinkClick r:id="rId7" action="ppaction://hlinksldjump"/>
            <a:extLst>
              <a:ext uri="{FF2B5EF4-FFF2-40B4-BE49-F238E27FC236}">
                <a16:creationId xmlns:a16="http://schemas.microsoft.com/office/drawing/2014/main" id="{26879987-AA84-4BD8-8478-E78A6D40BE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99" r="7645"/>
          <a:stretch/>
        </p:blipFill>
        <p:spPr>
          <a:xfrm>
            <a:off x="6118651" y="2658473"/>
            <a:ext cx="1420120" cy="1135487"/>
          </a:xfrm>
          <a:prstGeom prst="rect">
            <a:avLst/>
          </a:prstGeom>
        </p:spPr>
      </p:pic>
      <p:pic>
        <p:nvPicPr>
          <p:cNvPr id="30" name="Imagem 29">
            <a:hlinkClick r:id="rId9" action="ppaction://hlinksldjump"/>
            <a:extLst>
              <a:ext uri="{FF2B5EF4-FFF2-40B4-BE49-F238E27FC236}">
                <a16:creationId xmlns:a16="http://schemas.microsoft.com/office/drawing/2014/main" id="{0DCAE107-14A0-4894-9391-D714092995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3"/>
          <a:stretch/>
        </p:blipFill>
        <p:spPr>
          <a:xfrm>
            <a:off x="8271201" y="2614011"/>
            <a:ext cx="1564894" cy="1221486"/>
          </a:xfrm>
          <a:prstGeom prst="rect">
            <a:avLst/>
          </a:prstGeom>
        </p:spPr>
      </p:pic>
      <p:sp>
        <p:nvSpPr>
          <p:cNvPr id="31" name="Retângulo 30">
            <a:hlinkClick r:id="rId11"/>
            <a:extLst>
              <a:ext uri="{FF2B5EF4-FFF2-40B4-BE49-F238E27FC236}">
                <a16:creationId xmlns:a16="http://schemas.microsoft.com/office/drawing/2014/main" id="{AC4FB08B-55CF-46C1-870D-464C0BFF1AA6}"/>
              </a:ext>
            </a:extLst>
          </p:cNvPr>
          <p:cNvSpPr/>
          <p:nvPr/>
        </p:nvSpPr>
        <p:spPr>
          <a:xfrm>
            <a:off x="3928457" y="1578360"/>
            <a:ext cx="144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>
              <a:latin typeface="Arial Rounded MT Bold" panose="020F0704030504030204" pitchFamily="34" charset="0"/>
            </a:endParaRPr>
          </a:p>
          <a:p>
            <a:pPr algn="ctr"/>
            <a:r>
              <a:rPr lang="pt-PT" sz="1400" dirty="0" err="1">
                <a:latin typeface="Arial Rounded MT Bold" panose="020F0704030504030204" pitchFamily="34" charset="0"/>
              </a:rPr>
              <a:t>Cashback</a:t>
            </a:r>
            <a:r>
              <a:rPr lang="pt-PT" sz="14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pt-PT" sz="1400" dirty="0" err="1">
                <a:latin typeface="Arial Rounded MT Bold" panose="020F0704030504030204" pitchFamily="34" charset="0"/>
              </a:rPr>
              <a:t>White</a:t>
            </a:r>
            <a:r>
              <a:rPr lang="pt-PT" sz="1400" dirty="0">
                <a:latin typeface="Arial Rounded MT Bold" panose="020F0704030504030204" pitchFamily="34" charset="0"/>
              </a:rPr>
              <a:t> </a:t>
            </a:r>
            <a:r>
              <a:rPr lang="pt-PT" sz="1400" dirty="0" err="1">
                <a:latin typeface="Arial Rounded MT Bold" panose="020F0704030504030204" pitchFamily="34" charset="0"/>
              </a:rPr>
              <a:t>Label</a:t>
            </a:r>
            <a:r>
              <a:rPr lang="pt-PT" sz="14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endParaRPr lang="pt-PT" sz="500" dirty="0">
              <a:latin typeface="Arial Rounded MT Bold" panose="020F0704030504030204" pitchFamily="34" charset="0"/>
            </a:endParaRPr>
          </a:p>
          <a:p>
            <a:pPr algn="ctr"/>
            <a:endParaRPr lang="pt-PT" sz="1200" dirty="0">
              <a:latin typeface="Arial Rounded MT Bold" panose="020F0704030504030204" pitchFamily="34" charset="0"/>
            </a:endParaRPr>
          </a:p>
        </p:txBody>
      </p:sp>
      <p:sp>
        <p:nvSpPr>
          <p:cNvPr id="32" name="Retângulo 31">
            <a:hlinkClick r:id="rId4"/>
            <a:extLst>
              <a:ext uri="{FF2B5EF4-FFF2-40B4-BE49-F238E27FC236}">
                <a16:creationId xmlns:a16="http://schemas.microsoft.com/office/drawing/2014/main" id="{FCF78E15-3725-47F0-8155-2304CF8E1AFC}"/>
              </a:ext>
            </a:extLst>
          </p:cNvPr>
          <p:cNvSpPr/>
          <p:nvPr/>
        </p:nvSpPr>
        <p:spPr>
          <a:xfrm>
            <a:off x="6105006" y="1557836"/>
            <a:ext cx="144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Arial Rounded MT Bold" panose="020F0704030504030204" pitchFamily="34" charset="0"/>
              </a:rPr>
              <a:t>Club de </a:t>
            </a:r>
            <a:r>
              <a:rPr lang="pt-PT" sz="1400" dirty="0" err="1">
                <a:latin typeface="Arial Rounded MT Bold" panose="020F0704030504030204" pitchFamily="34" charset="0"/>
              </a:rPr>
              <a:t>Testers</a:t>
            </a:r>
            <a:endParaRPr lang="pt-PT" sz="1400" dirty="0">
              <a:latin typeface="Arial Rounded MT Bold" panose="020F0704030504030204" pitchFamily="34" charset="0"/>
            </a:endParaRPr>
          </a:p>
          <a:p>
            <a:pPr algn="ctr"/>
            <a:endParaRPr lang="pt-PT" sz="500" dirty="0">
              <a:latin typeface="Arial Rounded MT Bold" panose="020F0704030504030204" pitchFamily="34" charset="0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7FC90B7-CF34-408E-86A6-2B201C8EB5AD}"/>
              </a:ext>
            </a:extLst>
          </p:cNvPr>
          <p:cNvSpPr/>
          <p:nvPr/>
        </p:nvSpPr>
        <p:spPr>
          <a:xfrm>
            <a:off x="8264039" y="1559765"/>
            <a:ext cx="144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err="1">
                <a:latin typeface="Arial Rounded MT Bold" panose="020F0704030504030204" pitchFamily="34" charset="0"/>
              </a:rPr>
              <a:t>Printable</a:t>
            </a:r>
            <a:endParaRPr lang="pt-PT" sz="1400" dirty="0">
              <a:latin typeface="Arial Rounded MT Bold" panose="020F0704030504030204" pitchFamily="34" charset="0"/>
            </a:endParaRPr>
          </a:p>
          <a:p>
            <a:pPr algn="ctr"/>
            <a:r>
              <a:rPr lang="pt-PT" sz="1400" dirty="0">
                <a:latin typeface="Arial Rounded MT Bold" panose="020F0704030504030204" pitchFamily="34" charset="0"/>
              </a:rPr>
              <a:t>Coupons </a:t>
            </a:r>
          </a:p>
          <a:p>
            <a:pPr algn="ctr"/>
            <a:endParaRPr lang="pt-PT" sz="500" dirty="0">
              <a:latin typeface="Arial Rounded MT Bold" panose="020F0704030504030204" pitchFamily="34" charset="0"/>
            </a:endParaRPr>
          </a:p>
        </p:txBody>
      </p:sp>
      <p:pic>
        <p:nvPicPr>
          <p:cNvPr id="34" name="Picture 16" descr="Resultado de imagem para link icon .png">
            <a:hlinkClick r:id="rId12"/>
            <a:extLst>
              <a:ext uri="{FF2B5EF4-FFF2-40B4-BE49-F238E27FC236}">
                <a16:creationId xmlns:a16="http://schemas.microsoft.com/office/drawing/2014/main" id="{9BBF2A55-9B75-4B09-BBD9-4F9A7BC7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16" y="1906367"/>
            <a:ext cx="196452" cy="19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tângulo 34">
            <a:hlinkClick r:id="rId14"/>
            <a:extLst>
              <a:ext uri="{FF2B5EF4-FFF2-40B4-BE49-F238E27FC236}">
                <a16:creationId xmlns:a16="http://schemas.microsoft.com/office/drawing/2014/main" id="{A87D78BD-EAD8-4300-AC47-DDDCAB7586B9}"/>
              </a:ext>
            </a:extLst>
          </p:cNvPr>
          <p:cNvSpPr/>
          <p:nvPr/>
        </p:nvSpPr>
        <p:spPr>
          <a:xfrm>
            <a:off x="3938811" y="3879852"/>
            <a:ext cx="144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Arial Rounded MT Bold" panose="020F0704030504030204" pitchFamily="34" charset="0"/>
              </a:rPr>
              <a:t>Fidelização</a:t>
            </a:r>
            <a:r>
              <a:rPr lang="pt-PT" sz="12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endParaRPr lang="pt-PT" sz="500" dirty="0">
              <a:latin typeface="Arial Rounded MT Bold" panose="020F0704030504030204" pitchFamily="34" charset="0"/>
            </a:endParaRPr>
          </a:p>
        </p:txBody>
      </p:sp>
      <p:pic>
        <p:nvPicPr>
          <p:cNvPr id="36" name="Picture 16" descr="Resultado de imagem para link icon .png">
            <a:hlinkClick r:id="rId14"/>
            <a:extLst>
              <a:ext uri="{FF2B5EF4-FFF2-40B4-BE49-F238E27FC236}">
                <a16:creationId xmlns:a16="http://schemas.microsoft.com/office/drawing/2014/main" id="{4CFC0E57-EA83-4B9D-9A39-381067EAB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09" y="4334905"/>
            <a:ext cx="196452" cy="19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>
            <a:hlinkClick r:id="rId14"/>
            <a:extLst>
              <a:ext uri="{FF2B5EF4-FFF2-40B4-BE49-F238E27FC236}">
                <a16:creationId xmlns:a16="http://schemas.microsoft.com/office/drawing/2014/main" id="{0F531AFF-12A0-4708-B216-13AC75302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8293" y="2648352"/>
            <a:ext cx="1761035" cy="1198843"/>
          </a:xfrm>
          <a:prstGeom prst="rect">
            <a:avLst/>
          </a:prstGeom>
        </p:spPr>
      </p:pic>
      <p:sp>
        <p:nvSpPr>
          <p:cNvPr id="38" name="Retângulo 37">
            <a:hlinkClick r:id="rId7" action="ppaction://hlinksldjump"/>
            <a:extLst>
              <a:ext uri="{FF2B5EF4-FFF2-40B4-BE49-F238E27FC236}">
                <a16:creationId xmlns:a16="http://schemas.microsoft.com/office/drawing/2014/main" id="{85AA12F7-E4B6-422D-9163-B22CACE6B990}"/>
              </a:ext>
            </a:extLst>
          </p:cNvPr>
          <p:cNvSpPr/>
          <p:nvPr/>
        </p:nvSpPr>
        <p:spPr>
          <a:xfrm>
            <a:off x="6105006" y="3879852"/>
            <a:ext cx="144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Arial Rounded MT Bold" panose="020F0704030504030204" pitchFamily="34" charset="0"/>
              </a:rPr>
              <a:t>E-</a:t>
            </a:r>
            <a:r>
              <a:rPr lang="pt-PT" sz="1400" dirty="0" err="1">
                <a:latin typeface="Arial Rounded MT Bold" panose="020F0704030504030204" pitchFamily="34" charset="0"/>
              </a:rPr>
              <a:t>Shop</a:t>
            </a:r>
            <a:r>
              <a:rPr lang="pt-PT" sz="12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endParaRPr lang="pt-PT" sz="500" dirty="0">
              <a:latin typeface="Arial Rounded MT Bold" panose="020F0704030504030204" pitchFamily="34" charset="0"/>
            </a:endParaRPr>
          </a:p>
        </p:txBody>
      </p:sp>
      <p:pic>
        <p:nvPicPr>
          <p:cNvPr id="39" name="Picture 16" descr="Resultado de imagem para link icon .png">
            <a:extLst>
              <a:ext uri="{FF2B5EF4-FFF2-40B4-BE49-F238E27FC236}">
                <a16:creationId xmlns:a16="http://schemas.microsoft.com/office/drawing/2014/main" id="{D43670B7-72AD-4BAB-997E-2095BDEC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57" y="4347674"/>
            <a:ext cx="196452" cy="19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ângulo 39">
            <a:hlinkClick r:id="rId16" action="ppaction://hlinksldjump"/>
            <a:extLst>
              <a:ext uri="{FF2B5EF4-FFF2-40B4-BE49-F238E27FC236}">
                <a16:creationId xmlns:a16="http://schemas.microsoft.com/office/drawing/2014/main" id="{8ECB9AB1-140A-413D-9C18-3799F36F5C4B}"/>
              </a:ext>
            </a:extLst>
          </p:cNvPr>
          <p:cNvSpPr/>
          <p:nvPr/>
        </p:nvSpPr>
        <p:spPr>
          <a:xfrm>
            <a:off x="8251339" y="3879852"/>
            <a:ext cx="144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err="1">
                <a:latin typeface="Arial Rounded MT Bold" panose="020F0704030504030204" pitchFamily="34" charset="0"/>
              </a:rPr>
              <a:t>Gamification</a:t>
            </a:r>
            <a:r>
              <a:rPr lang="pt-PT" sz="12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endParaRPr lang="pt-PT" sz="500" dirty="0">
              <a:latin typeface="Arial Rounded MT Bold" panose="020F0704030504030204" pitchFamily="34" charset="0"/>
            </a:endParaRPr>
          </a:p>
        </p:txBody>
      </p:sp>
      <p:pic>
        <p:nvPicPr>
          <p:cNvPr id="41" name="Picture 16" descr="Resultado de imagem para link icon .png">
            <a:extLst>
              <a:ext uri="{FF2B5EF4-FFF2-40B4-BE49-F238E27FC236}">
                <a16:creationId xmlns:a16="http://schemas.microsoft.com/office/drawing/2014/main" id="{41341DB3-DF83-4153-9F93-4873A053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711" y="4377225"/>
            <a:ext cx="196452" cy="19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A072656C-7967-4886-A8DF-175E2CE901D2}"/>
              </a:ext>
            </a:extLst>
          </p:cNvPr>
          <p:cNvSpPr/>
          <p:nvPr/>
        </p:nvSpPr>
        <p:spPr>
          <a:xfrm>
            <a:off x="5852865" y="5167696"/>
            <a:ext cx="6339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*As taxas mensais incluem: alojamento, domínio, certificado SSL, linha de apoio ao cliente, produções de fluxos, processamento de e-mails.</a:t>
            </a:r>
          </a:p>
        </p:txBody>
      </p:sp>
      <p:grpSp>
        <p:nvGrpSpPr>
          <p:cNvPr id="25" name="Grupo 13">
            <a:extLst>
              <a:ext uri="{FF2B5EF4-FFF2-40B4-BE49-F238E27FC236}">
                <a16:creationId xmlns:a16="http://schemas.microsoft.com/office/drawing/2014/main" id="{42E6FA9B-6417-4AB9-965B-C120EB4F691B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7DA2DFC6-AE30-4B61-9BE9-68311F3E4C3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BC260753-4A95-4A54-BC5C-80B739F6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pic>
        <p:nvPicPr>
          <p:cNvPr id="48" name="Imagem 47" descr="Uma imagem com objeto&#10;&#10;Descrição gerada com confiança alta">
            <a:extLst>
              <a:ext uri="{FF2B5EF4-FFF2-40B4-BE49-F238E27FC236}">
                <a16:creationId xmlns:a16="http://schemas.microsoft.com/office/drawing/2014/main" id="{A3BC2914-E7EA-45F2-9FED-3BFD8B3508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5" y="483339"/>
            <a:ext cx="3099358" cy="6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7420CE7-FB58-4D6B-B405-9471A9A3EC81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m 12" descr="Uma imagem com objeto&#10;&#10;Descrição gerada com confiança alta">
            <a:extLst>
              <a:ext uri="{FF2B5EF4-FFF2-40B4-BE49-F238E27FC236}">
                <a16:creationId xmlns:a16="http://schemas.microsoft.com/office/drawing/2014/main" id="{40D88B9A-F5EA-4205-B35F-DA3B93C96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478971"/>
            <a:ext cx="3099358" cy="62955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A395180-22B1-4C41-BB14-5CD258FFB8ED}"/>
              </a:ext>
            </a:extLst>
          </p:cNvPr>
          <p:cNvSpPr txBox="1"/>
          <p:nvPr/>
        </p:nvSpPr>
        <p:spPr>
          <a:xfrm>
            <a:off x="7450561" y="4711558"/>
            <a:ext cx="37580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>
                <a:solidFill>
                  <a:schemeClr val="bg1"/>
                </a:solidFill>
              </a:rPr>
              <a:t>MEDIAPOST Portugal</a:t>
            </a:r>
            <a:br>
              <a:rPr lang="pt-PT" sz="1400" dirty="0">
                <a:solidFill>
                  <a:schemeClr val="bg1"/>
                </a:solidFill>
              </a:rPr>
            </a:br>
            <a:r>
              <a:rPr lang="pt-PT" sz="1400" dirty="0">
                <a:solidFill>
                  <a:schemeClr val="bg1"/>
                </a:solidFill>
              </a:rPr>
              <a:t>Apartado 105 EC Queluz 2746-901 Queluz</a:t>
            </a:r>
            <a:br>
              <a:rPr lang="pt-PT" sz="1400" dirty="0">
                <a:solidFill>
                  <a:schemeClr val="bg1"/>
                </a:solidFill>
              </a:rPr>
            </a:br>
            <a:r>
              <a:rPr lang="pt-PT" sz="1400" dirty="0">
                <a:solidFill>
                  <a:schemeClr val="bg1"/>
                </a:solidFill>
              </a:rPr>
              <a:t>Tel. (+351) 219 419 134 </a:t>
            </a:r>
            <a:br>
              <a:rPr lang="pt-PT" sz="1400" dirty="0">
                <a:solidFill>
                  <a:schemeClr val="bg1"/>
                </a:solidFill>
              </a:rPr>
            </a:br>
            <a:br>
              <a:rPr lang="pt-PT" sz="1400" dirty="0">
                <a:solidFill>
                  <a:schemeClr val="bg1"/>
                </a:solidFill>
              </a:rPr>
            </a:br>
            <a:r>
              <a:rPr lang="pt-PT" sz="1400" b="1" dirty="0">
                <a:solidFill>
                  <a:schemeClr val="bg1"/>
                </a:solidFill>
                <a:hlinkClick r:id="rId3" tooltip="Mediapost"/>
              </a:rPr>
              <a:t>www.mediapost.pt</a:t>
            </a:r>
            <a:r>
              <a:rPr lang="pt-PT" sz="1400" b="1" dirty="0">
                <a:solidFill>
                  <a:schemeClr val="bg1"/>
                </a:solidFill>
              </a:rPr>
              <a:t> </a:t>
            </a:r>
          </a:p>
          <a:p>
            <a:br>
              <a:rPr lang="pt-PT" sz="1400" dirty="0">
                <a:solidFill>
                  <a:schemeClr val="bg1"/>
                </a:solidFill>
              </a:rPr>
            </a:br>
            <a:br>
              <a:rPr lang="pt-PT" sz="1400" dirty="0">
                <a:solidFill>
                  <a:schemeClr val="bg1"/>
                </a:solidFill>
              </a:rPr>
            </a:br>
            <a:r>
              <a:rPr lang="pt-PT" sz="1400" dirty="0">
                <a:solidFill>
                  <a:schemeClr val="bg1"/>
                </a:solidFill>
              </a:rPr>
              <a:t>© </a:t>
            </a:r>
            <a:r>
              <a:rPr lang="pt-PT" sz="1400" dirty="0" err="1">
                <a:solidFill>
                  <a:schemeClr val="bg1"/>
                </a:solidFill>
              </a:rPr>
              <a:t>Mediapost</a:t>
            </a:r>
            <a:r>
              <a:rPr lang="pt-PT" sz="1400" dirty="0">
                <a:solidFill>
                  <a:schemeClr val="bg1"/>
                </a:solidFill>
              </a:rPr>
              <a:t> 2018. Todos os direitos reservados.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370D658-8376-41CD-8FB2-5AE87A69E7B1}"/>
              </a:ext>
            </a:extLst>
          </p:cNvPr>
          <p:cNvSpPr txBox="1"/>
          <p:nvPr/>
        </p:nvSpPr>
        <p:spPr>
          <a:xfrm>
            <a:off x="305799" y="4249893"/>
            <a:ext cx="2975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>
                <a:solidFill>
                  <a:srgbClr val="C00000"/>
                </a:solidFill>
                <a:latin typeface="AlternateGothic2 BT" panose="020B0608020202050204" pitchFamily="34" charset="0"/>
              </a:rPr>
              <a:t>CONTACTOS</a:t>
            </a:r>
          </a:p>
        </p:txBody>
      </p:sp>
      <p:sp>
        <p:nvSpPr>
          <p:cNvPr id="6" name="CaixaDeTexto 5">
            <a:hlinkClick r:id="rId4"/>
            <a:extLst>
              <a:ext uri="{FF2B5EF4-FFF2-40B4-BE49-F238E27FC236}">
                <a16:creationId xmlns:a16="http://schemas.microsoft.com/office/drawing/2014/main" id="{DE01F6B4-75AE-4824-B97F-632BF41E9950}"/>
              </a:ext>
            </a:extLst>
          </p:cNvPr>
          <p:cNvSpPr txBox="1"/>
          <p:nvPr/>
        </p:nvSpPr>
        <p:spPr>
          <a:xfrm>
            <a:off x="9316869" y="5567210"/>
            <a:ext cx="1838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u="sng" dirty="0">
                <a:solidFill>
                  <a:srgbClr val="0070C0"/>
                </a:solidFill>
              </a:rPr>
              <a:t>www.quoty.pt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69D5C68-759A-4893-879A-7CB113B3E88D}"/>
              </a:ext>
            </a:extLst>
          </p:cNvPr>
          <p:cNvSpPr/>
          <p:nvPr/>
        </p:nvSpPr>
        <p:spPr>
          <a:xfrm>
            <a:off x="7450561" y="3471668"/>
            <a:ext cx="22837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CARLOS VIEIRA</a:t>
            </a:r>
          </a:p>
          <a:p>
            <a:r>
              <a:rPr lang="fr-FR" sz="1400" i="1" dirty="0">
                <a:solidFill>
                  <a:schemeClr val="bg1"/>
                </a:solidFill>
              </a:rPr>
              <a:t>Digital Sales Manager</a:t>
            </a:r>
          </a:p>
          <a:p>
            <a:endParaRPr lang="fr-FR" sz="800" i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910 218 024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Carlos.Vieira@Mediapost.pt</a:t>
            </a:r>
          </a:p>
        </p:txBody>
      </p:sp>
    </p:spTree>
    <p:extLst>
      <p:ext uri="{BB962C8B-B14F-4D97-AF65-F5344CB8AC3E}">
        <p14:creationId xmlns:p14="http://schemas.microsoft.com/office/powerpoint/2010/main" val="353165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845CF304-B49A-4EFD-8CAF-32953E3BE02C}"/>
              </a:ext>
            </a:extLst>
          </p:cNvPr>
          <p:cNvSpPr/>
          <p:nvPr/>
        </p:nvSpPr>
        <p:spPr>
          <a:xfrm>
            <a:off x="12700" y="0"/>
            <a:ext cx="12179300" cy="67817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30F3282-09B9-4204-9E17-7430A9BD994B}"/>
              </a:ext>
            </a:extLst>
          </p:cNvPr>
          <p:cNvSpPr/>
          <p:nvPr/>
        </p:nvSpPr>
        <p:spPr>
          <a:xfrm>
            <a:off x="0" y="858740"/>
            <a:ext cx="12192000" cy="60578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AutoShape 4" descr="Resultado de imagem para marketing digital">
            <a:extLst>
              <a:ext uri="{FF2B5EF4-FFF2-40B4-BE49-F238E27FC236}">
                <a16:creationId xmlns:a16="http://schemas.microsoft.com/office/drawing/2014/main" id="{5EF23308-A234-4C85-8A94-2AE7090F7D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420CE7-FB58-4D6B-B405-9471A9A3EC81}"/>
              </a:ext>
            </a:extLst>
          </p:cNvPr>
          <p:cNvSpPr/>
          <p:nvPr/>
        </p:nvSpPr>
        <p:spPr>
          <a:xfrm>
            <a:off x="0" y="-27384"/>
            <a:ext cx="3642352" cy="688924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E0ADCA2-4861-47B5-A3A6-889529D64F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66" y="7209103"/>
            <a:ext cx="1459481" cy="461377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621AC000-8540-4A7E-9F88-662530D43419}"/>
              </a:ext>
            </a:extLst>
          </p:cNvPr>
          <p:cNvSpPr txBox="1"/>
          <p:nvPr/>
        </p:nvSpPr>
        <p:spPr>
          <a:xfrm>
            <a:off x="4476135" y="5126892"/>
            <a:ext cx="5686767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PT" sz="4000" spc="5" dirty="0">
                <a:solidFill>
                  <a:srgbClr val="213A8E"/>
                </a:solidFill>
                <a:latin typeface="Verdana"/>
                <a:cs typeface="Verdana"/>
              </a:rPr>
              <a:t>CASHBACK</a:t>
            </a:r>
            <a:endParaRPr sz="4000" dirty="0">
              <a:latin typeface="Verdana"/>
              <a:cs typeface="Verdana"/>
            </a:endParaRPr>
          </a:p>
          <a:p>
            <a:pPr marL="12700">
              <a:lnSpc>
                <a:spcPts val="4790"/>
              </a:lnSpc>
            </a:pPr>
            <a:r>
              <a:rPr sz="4000" b="1" spc="-25" dirty="0">
                <a:solidFill>
                  <a:srgbClr val="213A8E"/>
                </a:solidFill>
                <a:latin typeface="Verdana"/>
                <a:cs typeface="Verdana"/>
              </a:rPr>
              <a:t>SOLUTION</a:t>
            </a:r>
            <a:r>
              <a:rPr lang="pt-PT" sz="4000" b="1" spc="-25" dirty="0">
                <a:solidFill>
                  <a:srgbClr val="213A8E"/>
                </a:solidFill>
                <a:latin typeface="Verdana"/>
                <a:cs typeface="Verdana"/>
              </a:rPr>
              <a:t>S</a:t>
            </a:r>
            <a:endParaRPr sz="4000" dirty="0">
              <a:latin typeface="Verdana"/>
              <a:cs typeface="Verdana"/>
            </a:endParaRPr>
          </a:p>
        </p:txBody>
      </p:sp>
      <p:pic>
        <p:nvPicPr>
          <p:cNvPr id="13" name="Imagem 12" descr="Uma imagem com objeto&#10;&#10;Descrição gerada com confiança alta">
            <a:extLst>
              <a:ext uri="{FF2B5EF4-FFF2-40B4-BE49-F238E27FC236}">
                <a16:creationId xmlns:a16="http://schemas.microsoft.com/office/drawing/2014/main" id="{40D88B9A-F5EA-4205-B35F-DA3B93C9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478971"/>
            <a:ext cx="3099358" cy="629557"/>
          </a:xfrm>
          <a:prstGeom prst="rect">
            <a:avLst/>
          </a:prstGeom>
        </p:spPr>
      </p:pic>
      <p:grpSp>
        <p:nvGrpSpPr>
          <p:cNvPr id="15" name="Grupo 13">
            <a:extLst>
              <a:ext uri="{FF2B5EF4-FFF2-40B4-BE49-F238E27FC236}">
                <a16:creationId xmlns:a16="http://schemas.microsoft.com/office/drawing/2014/main" id="{0FEB6F23-D819-4BB7-940E-3FD6C1591C5E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D360B8C-68E7-449E-BF01-C1EAC81BC9D2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D9A7F3B9-19A2-44F7-9A2E-E0F54BBB4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67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D990A98-BF74-45CF-A023-9C31FAD07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041"/>
            <a:ext cx="12192000" cy="6381126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98B3987-77EA-4B5D-A227-CFCF4A2A8006}"/>
              </a:ext>
            </a:extLst>
          </p:cNvPr>
          <p:cNvGrpSpPr/>
          <p:nvPr/>
        </p:nvGrpSpPr>
        <p:grpSpPr>
          <a:xfrm>
            <a:off x="9957648" y="4056469"/>
            <a:ext cx="1822936" cy="2221381"/>
            <a:chOff x="6526682" y="4178299"/>
            <a:chExt cx="1822936" cy="2221381"/>
          </a:xfrm>
        </p:grpSpPr>
        <p:pic>
          <p:nvPicPr>
            <p:cNvPr id="28" name="Imagem 27" descr="Uma imagem com texto, livro&#10;&#10;Descrição gerada com confiança muito alta">
              <a:extLst>
                <a:ext uri="{FF2B5EF4-FFF2-40B4-BE49-F238E27FC236}">
                  <a16:creationId xmlns:a16="http://schemas.microsoft.com/office/drawing/2014/main" id="{CD5F9B9C-204C-4E59-8B99-613508FA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3086" y="4178299"/>
              <a:ext cx="1756532" cy="1756532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AAAE805-14E7-4201-8544-0A1397E1D25C}"/>
                </a:ext>
              </a:extLst>
            </p:cNvPr>
            <p:cNvSpPr/>
            <p:nvPr/>
          </p:nvSpPr>
          <p:spPr>
            <a:xfrm>
              <a:off x="6593086" y="6037981"/>
              <a:ext cx="1756532" cy="359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2878BA10-D67C-4978-98E7-0EBBE304CBE2}"/>
                </a:ext>
              </a:extLst>
            </p:cNvPr>
            <p:cNvSpPr txBox="1"/>
            <p:nvPr/>
          </p:nvSpPr>
          <p:spPr>
            <a:xfrm>
              <a:off x="6526682" y="5969593"/>
              <a:ext cx="153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b="1" dirty="0">
                  <a:solidFill>
                    <a:srgbClr val="FF9D19"/>
                  </a:solidFill>
                </a:rPr>
                <a:t>€500 de Reembolso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4B52A41-3501-4D04-BA76-655BD37684BD}"/>
                </a:ext>
              </a:extLst>
            </p:cNvPr>
            <p:cNvSpPr txBox="1"/>
            <p:nvPr/>
          </p:nvSpPr>
          <p:spPr>
            <a:xfrm>
              <a:off x="6533033" y="6153459"/>
              <a:ext cx="13138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Comissão de Venda</a:t>
              </a:r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35E4ACA3-5ACA-496D-8CD6-22F934F19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965" y="6021511"/>
              <a:ext cx="375804" cy="375804"/>
            </a:xfrm>
            <a:prstGeom prst="rect">
              <a:avLst/>
            </a:prstGeom>
          </p:spPr>
        </p:pic>
      </p:grpSp>
      <p:sp>
        <p:nvSpPr>
          <p:cNvPr id="29" name="object 4"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8924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A8A9F95-DFB2-4E21-AE10-A04233FDD930}"/>
              </a:ext>
            </a:extLst>
          </p:cNvPr>
          <p:cNvSpPr/>
          <p:nvPr/>
        </p:nvSpPr>
        <p:spPr>
          <a:xfrm>
            <a:off x="3596359" y="4472003"/>
            <a:ext cx="335803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4E502DC-AA46-4F39-9F20-76392FBC1BB8}"/>
              </a:ext>
            </a:extLst>
          </p:cNvPr>
          <p:cNvGrpSpPr/>
          <p:nvPr/>
        </p:nvGrpSpPr>
        <p:grpSpPr>
          <a:xfrm>
            <a:off x="4065255" y="1587421"/>
            <a:ext cx="1896619" cy="2258699"/>
            <a:chOff x="4310093" y="1458147"/>
            <a:chExt cx="1866900" cy="2296770"/>
          </a:xfrm>
        </p:grpSpPr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A07B4859-F1BF-4E48-854D-A64B98479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721" t="43886" r="73245" b="13206"/>
            <a:stretch/>
          </p:blipFill>
          <p:spPr>
            <a:xfrm>
              <a:off x="4310093" y="1458147"/>
              <a:ext cx="1866900" cy="2296770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F6D9B984-87E9-4DF9-9619-95B6AEC8E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188" y="1510742"/>
              <a:ext cx="1770014" cy="1733923"/>
            </a:xfrm>
            <a:prstGeom prst="rect">
              <a:avLst/>
            </a:prstGeom>
          </p:spPr>
        </p:pic>
      </p:grpSp>
      <p:pic>
        <p:nvPicPr>
          <p:cNvPr id="39" name="Imagem 38">
            <a:extLst>
              <a:ext uri="{FF2B5EF4-FFF2-40B4-BE49-F238E27FC236}">
                <a16:creationId xmlns:a16="http://schemas.microsoft.com/office/drawing/2014/main" id="{1D6688E8-0098-4CBA-A61B-02E08BE24F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160" t="34758" r="9055" b="22139"/>
          <a:stretch/>
        </p:blipFill>
        <p:spPr>
          <a:xfrm>
            <a:off x="2111450" y="1606472"/>
            <a:ext cx="1866901" cy="2277612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C8956CB-9744-40E0-9003-BAF72DFEA95E}"/>
              </a:ext>
            </a:extLst>
          </p:cNvPr>
          <p:cNvGrpSpPr/>
          <p:nvPr/>
        </p:nvGrpSpPr>
        <p:grpSpPr>
          <a:xfrm rot="947624">
            <a:off x="9671518" y="3618545"/>
            <a:ext cx="1721393" cy="3196375"/>
            <a:chOff x="7232107" y="47514"/>
            <a:chExt cx="3208074" cy="6374661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A41831C5-8A3B-4A6D-96E9-4C6C59A7756D}"/>
                </a:ext>
              </a:extLst>
            </p:cNvPr>
            <p:cNvGrpSpPr/>
            <p:nvPr/>
          </p:nvGrpSpPr>
          <p:grpSpPr>
            <a:xfrm>
              <a:off x="7232107" y="47514"/>
              <a:ext cx="3208074" cy="6374661"/>
              <a:chOff x="3648780" y="953278"/>
              <a:chExt cx="2871695" cy="5555746"/>
            </a:xfrm>
          </p:grpSpPr>
          <p:pic>
            <p:nvPicPr>
              <p:cNvPr id="30" name="Imagem 29">
                <a:extLst>
                  <a:ext uri="{FF2B5EF4-FFF2-40B4-BE49-F238E27FC236}">
                    <a16:creationId xmlns:a16="http://schemas.microsoft.com/office/drawing/2014/main" id="{81570121-E679-449E-9122-D3ED7FC36A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203" b="91753" l="6462" r="89846">
                            <a14:foregroundMark x1="13231" y1="5842" x2="24923" y2="66667"/>
                            <a14:foregroundMark x1="24923" y1="66667" x2="13231" y2="87801"/>
                            <a14:foregroundMark x1="13231" y1="87801" x2="68923" y2="92096"/>
                            <a14:foregroundMark x1="68923" y1="92096" x2="82462" y2="83505"/>
                            <a14:foregroundMark x1="82462" y1="83505" x2="78154" y2="7732"/>
                            <a14:foregroundMark x1="78154" y1="7732" x2="16000" y2="6014"/>
                            <a14:foregroundMark x1="15077" y1="90034" x2="68923" y2="91924"/>
                            <a14:foregroundMark x1="55692" y1="88488" x2="39385" y2="57732"/>
                            <a14:foregroundMark x1="39385" y1="57732" x2="38769" y2="37801"/>
                            <a14:foregroundMark x1="10154" y1="7904" x2="6462" y2="41409"/>
                            <a14:foregroundMark x1="6462" y1="41409" x2="13231" y2="87801"/>
                            <a14:foregroundMark x1="56000" y1="86254" x2="74154" y2="23711"/>
                            <a14:foregroundMark x1="35692" y1="83162" x2="41538" y2="4467"/>
                            <a14:foregroundMark x1="41538" y1="4467" x2="41538" y2="4467"/>
                            <a14:foregroundMark x1="19385" y1="5326" x2="73846" y2="6873"/>
                            <a14:foregroundMark x1="76923" y1="5842" x2="80615" y2="76117"/>
                            <a14:foregroundMark x1="80615" y1="76117" x2="76615" y2="86942"/>
                            <a14:foregroundMark x1="76615" y1="86942" x2="55077" y2="88316"/>
                            <a14:foregroundMark x1="55077" y1="88316" x2="53231" y2="87973"/>
                            <a14:foregroundMark x1="66769" y1="88316" x2="68923" y2="67354"/>
                            <a14:foregroundMark x1="78769" y1="91065" x2="78769" y2="91065"/>
                            <a14:foregroundMark x1="79692" y1="90550" x2="79692" y2="90550"/>
                            <a14:foregroundMark x1="79692" y1="90550" x2="79692" y2="90550"/>
                            <a14:foregroundMark x1="79692" y1="90550" x2="79692" y2="90550"/>
                            <a14:foregroundMark x1="79692" y1="90550" x2="79692" y2="90550"/>
                            <a14:foregroundMark x1="79692" y1="90550" x2="79692" y2="90550"/>
                            <a14:foregroundMark x1="79692" y1="90550" x2="79692" y2="90550"/>
                            <a14:foregroundMark x1="79692" y1="90550" x2="79692" y2="90550"/>
                            <a14:foregroundMark x1="73231" y1="86942" x2="39385" y2="28522"/>
                            <a14:foregroundMark x1="39385" y1="28522" x2="39385" y2="28351"/>
                            <a14:foregroundMark x1="56000" y1="79725" x2="27692" y2="21821"/>
                            <a14:foregroundMark x1="13846" y1="73024" x2="13538" y2="20790"/>
                            <a14:foregroundMark x1="13538" y1="20790" x2="13846" y2="20103"/>
                            <a14:foregroundMark x1="24322" y1="1718" x2="24737" y2="1618"/>
                            <a14:foregroundMark x1="23607" y1="1890" x2="24322" y2="1718"/>
                            <a14:foregroundMark x1="8615" y1="5498" x2="23607" y2="1890"/>
                            <a14:foregroundMark x1="34592" y1="1955" x2="72923" y2="5498"/>
                            <a14:foregroundMark x1="41231" y1="9966" x2="74154" y2="9966"/>
                            <a14:foregroundMark x1="73846" y1="4296" x2="86276" y2="11398"/>
                            <a14:foregroundMark x1="86548" y1="35911" x2="83077" y2="49656"/>
                            <a14:foregroundMark x1="86982" y1="34192" x2="86938" y2="34364"/>
                            <a14:foregroundMark x1="87025" y1="34021" x2="86982" y2="34192"/>
                            <a14:foregroundMark x1="83385" y1="3952" x2="83385" y2="3952"/>
                            <a14:backgroundMark x1="27385" y1="1375" x2="27385" y2="1375"/>
                            <a14:backgroundMark x1="29538" y1="687" x2="29538" y2="687"/>
                            <a14:backgroundMark x1="29538" y1="687" x2="29538" y2="687"/>
                            <a14:backgroundMark x1="29231" y1="1718" x2="29231" y2="1718"/>
                            <a14:backgroundMark x1="27385" y1="1718" x2="27385" y2="1718"/>
                            <a14:backgroundMark x1="27385" y1="1718" x2="27385" y2="1718"/>
                            <a14:backgroundMark x1="27385" y1="1890" x2="27385" y2="1890"/>
                            <a14:backgroundMark x1="27385" y1="1890" x2="27385" y2="1890"/>
                            <a14:backgroundMark x1="88615" y1="22165" x2="88615" y2="22165"/>
                            <a14:backgroundMark x1="88615" y1="22165" x2="88615" y2="26804"/>
                            <a14:backgroundMark x1="88923" y1="14605" x2="88923" y2="34021"/>
                            <a14:backgroundMark x1="88923" y1="15464" x2="88923" y2="11512"/>
                            <a14:backgroundMark x1="88000" y1="13574" x2="87077" y2="18557"/>
                            <a14:backgroundMark x1="88615" y1="11512" x2="88000" y2="15464"/>
                            <a14:backgroundMark x1="88615" y1="34364" x2="88615" y2="35911"/>
                            <a14:backgroundMark x1="88000" y1="34536" x2="88000" y2="34536"/>
                            <a14:backgroundMark x1="87077" y1="34192" x2="87077" y2="34192"/>
                            <a14:backgroundMark x1="87077" y1="34536" x2="87077" y2="34536"/>
                            <a14:backgroundMark x1="25231" y1="1203" x2="35077" y2="1546"/>
                            <a14:backgroundMark x1="24308" y1="1546" x2="24308" y2="1546"/>
                            <a14:backgroundMark x1="23692" y1="1546" x2="23692" y2="1546"/>
                            <a14:backgroundMark x1="24923" y1="1546" x2="24923" y2="1546"/>
                          </a14:backgroundRemoval>
                        </a14:imgEffect>
                      </a14:imgLayer>
                    </a14:imgProps>
                  </a:ext>
                </a:extLst>
              </a:blip>
              <a:srcRect l="3297" r="9666" b="3963"/>
              <a:stretch/>
            </p:blipFill>
            <p:spPr>
              <a:xfrm>
                <a:off x="3648780" y="953278"/>
                <a:ext cx="2871695" cy="5555746"/>
              </a:xfrm>
              <a:prstGeom prst="rect">
                <a:avLst/>
              </a:prstGeom>
              <a:effectLst>
                <a:softEdge rad="0"/>
              </a:effectLst>
            </p:spPr>
          </p:pic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0D707615-4565-45E1-A081-EBCEF8021824}"/>
                  </a:ext>
                </a:extLst>
              </p:cNvPr>
              <p:cNvGrpSpPr/>
              <p:nvPr/>
            </p:nvGrpSpPr>
            <p:grpSpPr>
              <a:xfrm>
                <a:off x="3927227" y="2214557"/>
                <a:ext cx="2320812" cy="2744563"/>
                <a:chOff x="3927227" y="2214557"/>
                <a:chExt cx="2320812" cy="2744563"/>
              </a:xfrm>
            </p:grpSpPr>
            <p:sp>
              <p:nvSpPr>
                <p:cNvPr id="7" name="Retângulo 6">
                  <a:extLst>
                    <a:ext uri="{FF2B5EF4-FFF2-40B4-BE49-F238E27FC236}">
                      <a16:creationId xmlns:a16="http://schemas.microsoft.com/office/drawing/2014/main" id="{EF31DD5E-1BEB-46CC-AE28-988E8EA21517}"/>
                    </a:ext>
                  </a:extLst>
                </p:cNvPr>
                <p:cNvSpPr/>
                <p:nvPr/>
              </p:nvSpPr>
              <p:spPr>
                <a:xfrm>
                  <a:off x="3927227" y="2469669"/>
                  <a:ext cx="2314800" cy="2489451"/>
                </a:xfrm>
                <a:prstGeom prst="rect">
                  <a:avLst/>
                </a:prstGeom>
                <a:solidFill>
                  <a:srgbClr val="E300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pic>
              <p:nvPicPr>
                <p:cNvPr id="6" name="Imagem 5" descr="Uma imagem com captura de ecrã&#10;&#10;Descrição gerada automaticamente">
                  <a:extLst>
                    <a:ext uri="{FF2B5EF4-FFF2-40B4-BE49-F238E27FC236}">
                      <a16:creationId xmlns:a16="http://schemas.microsoft.com/office/drawing/2014/main" id="{DEC7CF62-A64C-4D70-99FC-2D59A0EF42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34265" y="2214557"/>
                  <a:ext cx="2313774" cy="234490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" name="Imagem 13" descr="Uma imagem com captura de ecrã&#10;&#10;Descrição gerada automaticamente">
              <a:extLst>
                <a:ext uri="{FF2B5EF4-FFF2-40B4-BE49-F238E27FC236}">
                  <a16:creationId xmlns:a16="http://schemas.microsoft.com/office/drawing/2014/main" id="{0252D4F9-2F9C-492E-A7EE-B17D6C9C3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454" y="967458"/>
              <a:ext cx="2599380" cy="4351065"/>
            </a:xfrm>
            <a:prstGeom prst="rect">
              <a:avLst/>
            </a:prstGeom>
          </p:spPr>
        </p:pic>
      </p:grpSp>
      <p:grpSp>
        <p:nvGrpSpPr>
          <p:cNvPr id="41" name="Grupo 23">
            <a:extLst>
              <a:ext uri="{FF2B5EF4-FFF2-40B4-BE49-F238E27FC236}">
                <a16:creationId xmlns:a16="http://schemas.microsoft.com/office/drawing/2014/main" id="{B0A6737F-6866-4EA8-8689-19D590B90356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7B6EDDC9-7B7E-4F21-BA95-9674CF1B8A4B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3" name="Imagem 42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C473FEA-FE3D-4160-9781-D20E7E22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44" name="Grupo 13">
            <a:extLst>
              <a:ext uri="{FF2B5EF4-FFF2-40B4-BE49-F238E27FC236}">
                <a16:creationId xmlns:a16="http://schemas.microsoft.com/office/drawing/2014/main" id="{E830B214-3FFC-433A-8BA6-B4FB805D4FB9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A5E968C5-CB13-4318-A33D-8D67C1F26FC5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767EE2CF-7D4A-44A1-B4AB-C9F8FD00B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CC99CF4-6ADF-4CBE-A5C6-464452DD6623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1E1A05-5412-451B-9C35-18ABF3FFEF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63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E0606FC5-233E-48ED-BDC0-448240104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1">
            <a:extLst>
              <a:ext uri="{FF2B5EF4-FFF2-40B4-BE49-F238E27FC236}">
                <a16:creationId xmlns:a16="http://schemas.microsoft.com/office/drawing/2014/main" id="{A7C733E1-3CF2-4F32-8366-76227A72CA3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AEEAEA31-9117-456C-B378-921F09AC711A}"/>
              </a:ext>
            </a:extLst>
          </p:cNvPr>
          <p:cNvSpPr/>
          <p:nvPr/>
        </p:nvSpPr>
        <p:spPr>
          <a:xfrm>
            <a:off x="0" y="0"/>
            <a:ext cx="12192000" cy="686428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Image 22">
            <a:extLst>
              <a:ext uri="{FF2B5EF4-FFF2-40B4-BE49-F238E27FC236}">
                <a16:creationId xmlns:a16="http://schemas.microsoft.com/office/drawing/2014/main" id="{5FFF7636-8BD1-4918-978B-0B4789BF8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32323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304" y="2049410"/>
            <a:ext cx="1184324" cy="990089"/>
          </a:xfrm>
          <a:prstGeom prst="rect">
            <a:avLst/>
          </a:prstGeom>
        </p:spPr>
      </p:pic>
      <p:pic>
        <p:nvPicPr>
          <p:cNvPr id="7" name="Image 23">
            <a:extLst>
              <a:ext uri="{FF2B5EF4-FFF2-40B4-BE49-F238E27FC236}">
                <a16:creationId xmlns:a16="http://schemas.microsoft.com/office/drawing/2014/main" id="{30017645-63C2-4D1E-AC61-B5A45029CC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32323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551"/>
          <a:stretch/>
        </p:blipFill>
        <p:spPr>
          <a:xfrm>
            <a:off x="5716726" y="2049410"/>
            <a:ext cx="1304441" cy="1049417"/>
          </a:xfrm>
          <a:prstGeom prst="rect">
            <a:avLst/>
          </a:prstGeom>
        </p:spPr>
      </p:pic>
      <p:pic>
        <p:nvPicPr>
          <p:cNvPr id="8" name="Image 24">
            <a:extLst>
              <a:ext uri="{FF2B5EF4-FFF2-40B4-BE49-F238E27FC236}">
                <a16:creationId xmlns:a16="http://schemas.microsoft.com/office/drawing/2014/main" id="{F6C9CFFA-C8F2-455E-9D71-78D8C43523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32323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2050" y="2094331"/>
            <a:ext cx="1119695" cy="959573"/>
          </a:xfrm>
          <a:prstGeom prst="rect">
            <a:avLst/>
          </a:prstGeom>
        </p:spPr>
      </p:pic>
      <p:sp>
        <p:nvSpPr>
          <p:cNvPr id="9" name="ZoneTexte 25">
            <a:extLst>
              <a:ext uri="{FF2B5EF4-FFF2-40B4-BE49-F238E27FC236}">
                <a16:creationId xmlns:a16="http://schemas.microsoft.com/office/drawing/2014/main" id="{D36C3670-E6DF-4840-838C-E905304F2026}"/>
              </a:ext>
            </a:extLst>
          </p:cNvPr>
          <p:cNvSpPr txBox="1"/>
          <p:nvPr/>
        </p:nvSpPr>
        <p:spPr>
          <a:xfrm>
            <a:off x="4007536" y="3126618"/>
            <a:ext cx="149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205.000</a:t>
            </a:r>
            <a:r>
              <a:rPr lang="fr-FR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Downloads</a:t>
            </a:r>
          </a:p>
        </p:txBody>
      </p:sp>
      <p:sp>
        <p:nvSpPr>
          <p:cNvPr id="10" name="ZoneTexte 26">
            <a:extLst>
              <a:ext uri="{FF2B5EF4-FFF2-40B4-BE49-F238E27FC236}">
                <a16:creationId xmlns:a16="http://schemas.microsoft.com/office/drawing/2014/main" id="{E5DB9310-03CD-42B2-82B6-695809819823}"/>
              </a:ext>
            </a:extLst>
          </p:cNvPr>
          <p:cNvSpPr txBox="1"/>
          <p:nvPr/>
        </p:nvSpPr>
        <p:spPr>
          <a:xfrm>
            <a:off x="5714651" y="3136784"/>
            <a:ext cx="1304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27%*</a:t>
            </a:r>
          </a:p>
          <a:p>
            <a:pPr algn="ctr"/>
            <a:r>
              <a:rPr lang="pt-PT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 de Retenção</a:t>
            </a:r>
          </a:p>
        </p:txBody>
      </p:sp>
      <p:sp>
        <p:nvSpPr>
          <p:cNvPr id="11" name="ZoneTexte 27">
            <a:extLst>
              <a:ext uri="{FF2B5EF4-FFF2-40B4-BE49-F238E27FC236}">
                <a16:creationId xmlns:a16="http://schemas.microsoft.com/office/drawing/2014/main" id="{08DC7723-6C6A-4F03-AC75-0F399F5A205E}"/>
              </a:ext>
            </a:extLst>
          </p:cNvPr>
          <p:cNvSpPr txBox="1"/>
          <p:nvPr/>
        </p:nvSpPr>
        <p:spPr>
          <a:xfrm>
            <a:off x="7020129" y="3126618"/>
            <a:ext cx="1936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+ 5 </a:t>
            </a:r>
            <a:r>
              <a:rPr lang="pt-PT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Milhões</a:t>
            </a:r>
          </a:p>
          <a:p>
            <a:pPr algn="ctr"/>
            <a:r>
              <a:rPr lang="pt-PT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Pageviews</a:t>
            </a:r>
            <a:r>
              <a:rPr lang="pt-PT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pt-PT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mês nos folhetos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4E5A235-0793-4BA2-97D4-A66A8EFDD343}"/>
              </a:ext>
            </a:extLst>
          </p:cNvPr>
          <p:cNvSpPr/>
          <p:nvPr/>
        </p:nvSpPr>
        <p:spPr>
          <a:xfrm>
            <a:off x="4042057" y="5231483"/>
            <a:ext cx="4184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*</a:t>
            </a:r>
            <a:r>
              <a:rPr lang="fr-FR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Benchmark 18% - </a:t>
            </a:r>
            <a:r>
              <a:rPr lang="fr-FR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eCommerce</a:t>
            </a:r>
            <a:r>
              <a:rPr lang="fr-FR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/</a:t>
            </a:r>
            <a:r>
              <a:rPr lang="fr-FR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Retail</a:t>
            </a:r>
            <a:r>
              <a:rPr lang="fr-FR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 </a:t>
            </a:r>
            <a:endParaRPr lang="pt-P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A8558A4-C3EE-44ED-8A13-11C6BA1845A3}"/>
              </a:ext>
            </a:extLst>
          </p:cNvPr>
          <p:cNvGrpSpPr/>
          <p:nvPr/>
        </p:nvGrpSpPr>
        <p:grpSpPr>
          <a:xfrm>
            <a:off x="5134049" y="874077"/>
            <a:ext cx="3491981" cy="523220"/>
            <a:chOff x="4153101" y="1220552"/>
            <a:chExt cx="3491981" cy="523220"/>
          </a:xfrm>
        </p:grpSpPr>
        <p:sp>
          <p:nvSpPr>
            <p:cNvPr id="14" name="ZoneTexte 28">
              <a:extLst>
                <a:ext uri="{FF2B5EF4-FFF2-40B4-BE49-F238E27FC236}">
                  <a16:creationId xmlns:a16="http://schemas.microsoft.com/office/drawing/2014/main" id="{CD0C7107-21B1-434F-A10C-53D98EE6B449}"/>
                </a:ext>
              </a:extLst>
            </p:cNvPr>
            <p:cNvSpPr txBox="1"/>
            <p:nvPr/>
          </p:nvSpPr>
          <p:spPr>
            <a:xfrm>
              <a:off x="4153101" y="1220552"/>
              <a:ext cx="21827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NÚMEROS</a:t>
              </a:r>
            </a:p>
          </p:txBody>
        </p:sp>
        <p:pic>
          <p:nvPicPr>
            <p:cNvPr id="15" name="Image 16">
              <a:extLst>
                <a:ext uri="{FF2B5EF4-FFF2-40B4-BE49-F238E27FC236}">
                  <a16:creationId xmlns:a16="http://schemas.microsoft.com/office/drawing/2014/main" id="{5360874D-D2C1-47B0-8BEF-DF064D260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2804" y="1269501"/>
              <a:ext cx="1382278" cy="474271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D9BE9F8C-6AC1-43F0-9FDA-CCE2708248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1001" y="2105567"/>
            <a:ext cx="654476" cy="912299"/>
          </a:xfrm>
          <a:prstGeom prst="rect">
            <a:avLst/>
          </a:prstGeom>
        </p:spPr>
      </p:pic>
      <p:sp>
        <p:nvSpPr>
          <p:cNvPr id="17" name="ZoneTexte 27">
            <a:extLst>
              <a:ext uri="{FF2B5EF4-FFF2-40B4-BE49-F238E27FC236}">
                <a16:creationId xmlns:a16="http://schemas.microsoft.com/office/drawing/2014/main" id="{AA0DEB5B-777D-4308-9AF7-FF8C8DAC148D}"/>
              </a:ext>
            </a:extLst>
          </p:cNvPr>
          <p:cNvSpPr txBox="1"/>
          <p:nvPr/>
        </p:nvSpPr>
        <p:spPr>
          <a:xfrm>
            <a:off x="8626030" y="3136784"/>
            <a:ext cx="184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+ 250 mil</a:t>
            </a:r>
            <a:endParaRPr lang="pt-PT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t-PT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Listas de Compras mensais</a:t>
            </a:r>
          </a:p>
        </p:txBody>
      </p:sp>
      <p:grpSp>
        <p:nvGrpSpPr>
          <p:cNvPr id="28" name="Grupo 23">
            <a:extLst>
              <a:ext uri="{FF2B5EF4-FFF2-40B4-BE49-F238E27FC236}">
                <a16:creationId xmlns:a16="http://schemas.microsoft.com/office/drawing/2014/main" id="{CBEA2736-4C8B-4FF9-A1FF-8BC479A5E1A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C1144ACF-D5F3-4A1B-879E-B91C69B9A057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0" name="Imagem 29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D2CAAD1B-B0C9-44FF-AB77-760693480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31" name="Grupo 13">
            <a:extLst>
              <a:ext uri="{FF2B5EF4-FFF2-40B4-BE49-F238E27FC236}">
                <a16:creationId xmlns:a16="http://schemas.microsoft.com/office/drawing/2014/main" id="{834928A2-D7C5-430F-9C64-FC91736E13D7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E1592B93-4FA6-48BB-81AF-A916324BBCB5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08C8A74F-AB22-4E39-9461-B64A330A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4951069-8EF4-468D-A089-F7D4B394F30B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3984FB23-4EAF-47D4-A8FF-536E982816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61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A00901E4-6914-4049-80A4-E213CC251B80}"/>
              </a:ext>
            </a:extLst>
          </p:cNvPr>
          <p:cNvSpPr/>
          <p:nvPr/>
        </p:nvSpPr>
        <p:spPr>
          <a:xfrm>
            <a:off x="3251200" y="4063998"/>
            <a:ext cx="7460343" cy="121749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AEEAEA31-9117-456C-B378-921F09AC711A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upo 23">
            <a:extLst>
              <a:ext uri="{FF2B5EF4-FFF2-40B4-BE49-F238E27FC236}">
                <a16:creationId xmlns:a16="http://schemas.microsoft.com/office/drawing/2014/main" id="{CBEA2736-4C8B-4FF9-A1FF-8BC479A5E1A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C1144ACF-D5F3-4A1B-879E-B91C69B9A057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0" name="Imagem 29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D2CAAD1B-B0C9-44FF-AB77-760693480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31" name="Grupo 13">
            <a:extLst>
              <a:ext uri="{FF2B5EF4-FFF2-40B4-BE49-F238E27FC236}">
                <a16:creationId xmlns:a16="http://schemas.microsoft.com/office/drawing/2014/main" id="{834928A2-D7C5-430F-9C64-FC91736E13D7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E1592B93-4FA6-48BB-81AF-A916324BBCB5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08C8A74F-AB22-4E39-9461-B64A330A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A749E5CB-EEBA-40F7-9D7F-7030A8450CC3}"/>
              </a:ext>
            </a:extLst>
          </p:cNvPr>
          <p:cNvSpPr/>
          <p:nvPr/>
        </p:nvSpPr>
        <p:spPr>
          <a:xfrm>
            <a:off x="3642352" y="4181895"/>
            <a:ext cx="2170658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effectLst/>
                <a:latin typeface="Arial Rounded MT Bold" panose="020F0704030504030204" pitchFamily="34" charset="0"/>
                <a:cs typeface="Avenir Book"/>
              </a:rPr>
              <a:t>Fazer scan ou</a:t>
            </a:r>
          </a:p>
          <a:p>
            <a:pPr algn="ctr"/>
            <a:r>
              <a:rPr lang="pt-PT" sz="1600" dirty="0">
                <a:effectLst/>
                <a:latin typeface="Arial Rounded MT Bold" panose="020F0704030504030204" pitchFamily="34" charset="0"/>
                <a:cs typeface="Avenir Book"/>
              </a:rPr>
              <a:t>preenchimento</a:t>
            </a:r>
          </a:p>
          <a:p>
            <a:pPr algn="ctr"/>
            <a:r>
              <a:rPr lang="pt-PT" sz="1600" dirty="0">
                <a:effectLst/>
                <a:latin typeface="Arial Rounded MT Bold" panose="020F0704030504030204" pitchFamily="34" charset="0"/>
                <a:cs typeface="Avenir Book"/>
              </a:rPr>
              <a:t>do código de barras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B0B3F08-C9E5-4613-859E-2042CF8A6275}"/>
              </a:ext>
            </a:extLst>
          </p:cNvPr>
          <p:cNvSpPr/>
          <p:nvPr/>
        </p:nvSpPr>
        <p:spPr>
          <a:xfrm>
            <a:off x="6079026" y="4372968"/>
            <a:ext cx="1747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effectLst/>
                <a:latin typeface="Arial Rounded MT Bold" panose="020F0704030504030204" pitchFamily="34" charset="0"/>
                <a:cs typeface="Avenir Book"/>
              </a:rPr>
              <a:t>Upload do talão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C4443920-7525-4936-979F-AAB5CBB260B6}"/>
              </a:ext>
            </a:extLst>
          </p:cNvPr>
          <p:cNvSpPr/>
          <p:nvPr/>
        </p:nvSpPr>
        <p:spPr>
          <a:xfrm>
            <a:off x="8267757" y="4398535"/>
            <a:ext cx="1977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effectLst/>
                <a:latin typeface="Arial Rounded MT Bold" panose="020F0704030504030204" pitchFamily="34" charset="0"/>
                <a:cs typeface="Avenir Book"/>
              </a:rPr>
              <a:t>Preencher dados*</a:t>
            </a:r>
            <a:endParaRPr lang="pt-PT" sz="2000" dirty="0">
              <a:effectLst/>
              <a:latin typeface="Arial Rounded MT Bold" panose="020F0704030504030204" pitchFamily="34" charset="0"/>
              <a:cs typeface="Avenir Book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2A3695B-89F2-438B-9B1B-1C6A47E76FD0}"/>
              </a:ext>
            </a:extLst>
          </p:cNvPr>
          <p:cNvSpPr txBox="1"/>
          <p:nvPr/>
        </p:nvSpPr>
        <p:spPr>
          <a:xfrm>
            <a:off x="3724329" y="5673836"/>
            <a:ext cx="2734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/>
              <a:t>* Apenas necessário na primeira compra</a:t>
            </a:r>
          </a:p>
        </p:txBody>
      </p:sp>
      <p:pic>
        <p:nvPicPr>
          <p:cNvPr id="36" name="Imagem 35" descr="Uma imagem com eletrónica, telefone, telemóvel&#10;&#10;Descrição gerada com confiança muito alta">
            <a:extLst>
              <a:ext uri="{FF2B5EF4-FFF2-40B4-BE49-F238E27FC236}">
                <a16:creationId xmlns:a16="http://schemas.microsoft.com/office/drawing/2014/main" id="{8271F84E-8133-4536-9ED6-C21EDB18BE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68" r="33602"/>
          <a:stretch/>
        </p:blipFill>
        <p:spPr>
          <a:xfrm>
            <a:off x="6204162" y="847611"/>
            <a:ext cx="1550677" cy="3478955"/>
          </a:xfrm>
          <a:prstGeom prst="rect">
            <a:avLst/>
          </a:prstGeom>
        </p:spPr>
      </p:pic>
      <p:pic>
        <p:nvPicPr>
          <p:cNvPr id="37" name="Imagem 36" descr="Uma imagem com eletrónica&#10;&#10;Descrição gerada com confiança alta">
            <a:extLst>
              <a:ext uri="{FF2B5EF4-FFF2-40B4-BE49-F238E27FC236}">
                <a16:creationId xmlns:a16="http://schemas.microsoft.com/office/drawing/2014/main" id="{E00E1A7C-ADED-415A-814E-0C20BAA0C1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02"/>
          <a:stretch/>
        </p:blipFill>
        <p:spPr>
          <a:xfrm>
            <a:off x="8496036" y="867841"/>
            <a:ext cx="3079918" cy="3478955"/>
          </a:xfrm>
          <a:prstGeom prst="rect">
            <a:avLst/>
          </a:prstGeom>
        </p:spPr>
      </p:pic>
      <p:pic>
        <p:nvPicPr>
          <p:cNvPr id="38" name="Picture 5" descr="C:\Users\lblain\Desktop\fleche vert quoty.png">
            <a:extLst>
              <a:ext uri="{FF2B5EF4-FFF2-40B4-BE49-F238E27FC236}">
                <a16:creationId xmlns:a16="http://schemas.microsoft.com/office/drawing/2014/main" id="{6811CEB3-7498-4CE5-A322-440D167E9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627523" flipH="1">
            <a:off x="5694036" y="4392117"/>
            <a:ext cx="750316" cy="79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lblain\Desktop\fleche vert quoty.png">
            <a:extLst>
              <a:ext uri="{FF2B5EF4-FFF2-40B4-BE49-F238E27FC236}">
                <a16:creationId xmlns:a16="http://schemas.microsoft.com/office/drawing/2014/main" id="{B3D4EFCB-C5F6-4221-A03E-E39B532EC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56549" flipH="1">
            <a:off x="7650259" y="4362494"/>
            <a:ext cx="750316" cy="79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m 39" descr="Uma imagem com telemóvel, monitor, telefone&#10;&#10;Descrição gerada com confiança alta">
            <a:extLst>
              <a:ext uri="{FF2B5EF4-FFF2-40B4-BE49-F238E27FC236}">
                <a16:creationId xmlns:a16="http://schemas.microsoft.com/office/drawing/2014/main" id="{31C524C8-E0A6-4789-8805-61A1AC51D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574" y="826108"/>
            <a:ext cx="4592118" cy="3444088"/>
          </a:xfrm>
          <a:prstGeom prst="rect">
            <a:avLst/>
          </a:prstGeom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29E77E52-D211-452C-A8E4-103245771690}"/>
              </a:ext>
            </a:extLst>
          </p:cNvPr>
          <p:cNvSpPr/>
          <p:nvPr/>
        </p:nvSpPr>
        <p:spPr>
          <a:xfrm>
            <a:off x="4210548" y="388510"/>
            <a:ext cx="5541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err="1">
                <a:effectLst/>
                <a:latin typeface="Arial Rounded MT Bold" panose="020F0704030504030204" pitchFamily="34" charset="0"/>
                <a:cs typeface="Avenir Book"/>
                <a:sym typeface="Verdana"/>
              </a:rPr>
              <a:t>Cashback</a:t>
            </a:r>
            <a:r>
              <a:rPr lang="pt-PT" sz="2000" dirty="0">
                <a:effectLst/>
                <a:latin typeface="Arial Rounded MT Bold" panose="020F0704030504030204" pitchFamily="34" charset="0"/>
                <a:cs typeface="Avenir Book"/>
                <a:sym typeface="Verdana"/>
              </a:rPr>
              <a:t> - Promoção em 3 passos simples</a:t>
            </a:r>
            <a:endParaRPr lang="pt-PT" sz="2000" dirty="0">
              <a:effectLst/>
              <a:latin typeface="Arial Rounded MT Bold" panose="020F0704030504030204" pitchFamily="34" charset="0"/>
              <a:cs typeface="Avenir Book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C68C569-155F-4CD0-98C5-A254E0773110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DCC322E-2737-4E7C-9028-867E1A7FB3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21">
            <a:extLst>
              <a:ext uri="{FF2B5EF4-FFF2-40B4-BE49-F238E27FC236}">
                <a16:creationId xmlns:a16="http://schemas.microsoft.com/office/drawing/2014/main" id="{302AF5E1-2232-4DCE-9C3E-BD0A2DEC4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899" y="0"/>
            <a:ext cx="12280900" cy="6858001"/>
          </a:xfrm>
          <a:prstGeom prst="rect">
            <a:avLst/>
          </a:prstGeom>
        </p:spPr>
      </p:pic>
      <p:sp>
        <p:nvSpPr>
          <p:cNvPr id="29" name="object 4">
            <a:hlinkClick r:id="rId3"/>
            <a:extLst>
              <a:ext uri="{FF2B5EF4-FFF2-40B4-BE49-F238E27FC236}">
                <a16:creationId xmlns:a16="http://schemas.microsoft.com/office/drawing/2014/main" id="{5C36E178-BD18-4072-A462-A60B2076C4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A8A9F95-DFB2-4E21-AE10-A04233FDD930}"/>
              </a:ext>
            </a:extLst>
          </p:cNvPr>
          <p:cNvSpPr/>
          <p:nvPr/>
        </p:nvSpPr>
        <p:spPr>
          <a:xfrm>
            <a:off x="3596359" y="4472003"/>
            <a:ext cx="335803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8C1CEEE-2410-4A5A-AE42-7C13FDFDAB4D}"/>
              </a:ext>
            </a:extLst>
          </p:cNvPr>
          <p:cNvGrpSpPr/>
          <p:nvPr/>
        </p:nvGrpSpPr>
        <p:grpSpPr>
          <a:xfrm>
            <a:off x="0" y="-23016"/>
            <a:ext cx="3642352" cy="6889240"/>
            <a:chOff x="0" y="-23016"/>
            <a:chExt cx="3642352" cy="6889240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741C85E-72E8-4D64-AE6B-D038C28269F1}"/>
                </a:ext>
              </a:extLst>
            </p:cNvPr>
            <p:cNvSpPr/>
            <p:nvPr/>
          </p:nvSpPr>
          <p:spPr>
            <a:xfrm>
              <a:off x="0" y="-23016"/>
              <a:ext cx="3642352" cy="68892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7" name="Imagem 26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957656C7-76CB-4BDE-806F-332F91AA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05" y="483339"/>
              <a:ext cx="3099358" cy="629557"/>
            </a:xfrm>
            <a:prstGeom prst="rect">
              <a:avLst/>
            </a:prstGeom>
          </p:spPr>
        </p:pic>
      </p:grpSp>
      <p:grpSp>
        <p:nvGrpSpPr>
          <p:cNvPr id="10" name="Grupo 13">
            <a:extLst>
              <a:ext uri="{FF2B5EF4-FFF2-40B4-BE49-F238E27FC236}">
                <a16:creationId xmlns:a16="http://schemas.microsoft.com/office/drawing/2014/main" id="{BFE7ABCB-F350-451A-B3EE-CAA2246CD846}"/>
              </a:ext>
            </a:extLst>
          </p:cNvPr>
          <p:cNvGrpSpPr/>
          <p:nvPr/>
        </p:nvGrpSpPr>
        <p:grpSpPr>
          <a:xfrm>
            <a:off x="533749" y="4181895"/>
            <a:ext cx="2265364" cy="2212648"/>
            <a:chOff x="688494" y="116332"/>
            <a:chExt cx="2265364" cy="2212648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890C9E-F978-43F1-A75C-802F702F73B6}"/>
                </a:ext>
              </a:extLst>
            </p:cNvPr>
            <p:cNvSpPr txBox="1"/>
            <p:nvPr/>
          </p:nvSpPr>
          <p:spPr>
            <a:xfrm>
              <a:off x="688494" y="195964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smart</a:t>
              </a:r>
              <a:r>
                <a:rPr lang="pt-PT" dirty="0"/>
                <a:t>, </a:t>
              </a:r>
              <a:r>
                <a:rPr lang="pt-PT" dirty="0" err="1"/>
                <a:t>so</a:t>
              </a:r>
              <a:r>
                <a:rPr lang="pt-PT" dirty="0"/>
                <a:t> </a:t>
              </a:r>
              <a:r>
                <a:rPr lang="pt-PT" dirty="0" err="1"/>
                <a:t>customer</a:t>
              </a:r>
              <a:endParaRPr lang="pt-PT" dirty="0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301F9-8CB5-4D0C-91C4-A6592AE3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1" y="116332"/>
              <a:ext cx="2101410" cy="1880892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2091923-7EF9-41C8-BD21-1D3A002429EB}"/>
              </a:ext>
            </a:extLst>
          </p:cNvPr>
          <p:cNvGrpSpPr/>
          <p:nvPr/>
        </p:nvGrpSpPr>
        <p:grpSpPr>
          <a:xfrm>
            <a:off x="3671518" y="160262"/>
            <a:ext cx="3943915" cy="2255050"/>
            <a:chOff x="3705745" y="161989"/>
            <a:chExt cx="4547605" cy="2502754"/>
          </a:xfrm>
        </p:grpSpPr>
        <p:pic>
          <p:nvPicPr>
            <p:cNvPr id="17" name="Picture 5" descr="C:\Users\lblain\Desktop\fleche vert quoty.png">
              <a:extLst>
                <a:ext uri="{FF2B5EF4-FFF2-40B4-BE49-F238E27FC236}">
                  <a16:creationId xmlns:a16="http://schemas.microsoft.com/office/drawing/2014/main" id="{8E1E2EC5-29E9-4C9C-9BA7-F67DF98DD5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7520872" flipH="1" flipV="1">
              <a:off x="3830615" y="1457419"/>
              <a:ext cx="1082454" cy="1332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Espace réservé du contenu 1">
              <a:extLst>
                <a:ext uri="{FF2B5EF4-FFF2-40B4-BE49-F238E27FC236}">
                  <a16:creationId xmlns:a16="http://schemas.microsoft.com/office/drawing/2014/main" id="{0B3DA1A6-1143-4983-995C-4D7F3F2FFA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53469" y="161989"/>
              <a:ext cx="4199881" cy="176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just" rtl="0" eaLnBrk="1" fontAlgn="base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charset="0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266700" indent="-266700" algn="just" rtl="0" eaLnBrk="1" fontAlgn="base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95C11F"/>
                </a:buClr>
                <a:buFont typeface="Wingdings" pitchFamily="2" charset="2"/>
                <a:buChar char="§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534988" indent="-268288" algn="just" rtl="0" eaLnBrk="1" fontAlgn="base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95C11F"/>
                </a:buClr>
                <a:buFont typeface="Wingdings" pitchFamily="2" charset="2"/>
                <a:buChar char="§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801688" indent="-266700" algn="just" rtl="0" eaLnBrk="1" fontAlgn="base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95C11F"/>
                </a:buClr>
                <a:buFont typeface="Wingdings" pitchFamily="2" charset="2"/>
                <a:buChar char="§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077913" indent="-276225" algn="just" rtl="0" eaLnBrk="1" fontAlgn="base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95C11F"/>
                </a:buClr>
                <a:buFont typeface="Wingdings" pitchFamily="2" charset="2"/>
                <a:buChar char="§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dirty="0"/>
                <a:t>Captura dos dados do talão de compra pelos nossos operadores e verificação automática do sistema: duplicações, fraudes, etc.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FBA65CB-1F0F-4835-A571-138EC66B9CA3}"/>
              </a:ext>
            </a:extLst>
          </p:cNvPr>
          <p:cNvGrpSpPr/>
          <p:nvPr/>
        </p:nvGrpSpPr>
        <p:grpSpPr>
          <a:xfrm>
            <a:off x="5404493" y="4814623"/>
            <a:ext cx="3635736" cy="1264803"/>
            <a:chOff x="7920052" y="4917022"/>
            <a:chExt cx="3635736" cy="1264803"/>
          </a:xfrm>
        </p:grpSpPr>
        <p:pic>
          <p:nvPicPr>
            <p:cNvPr id="19" name="Picture 5" descr="C:\Users\lblain\Desktop\fleche vert quoty.png">
              <a:extLst>
                <a:ext uri="{FF2B5EF4-FFF2-40B4-BE49-F238E27FC236}">
                  <a16:creationId xmlns:a16="http://schemas.microsoft.com/office/drawing/2014/main" id="{BC2132F2-D29F-447A-B12D-9F3984DBA5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0424729" flipH="1">
              <a:off x="7920052" y="4917022"/>
              <a:ext cx="682862" cy="727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Espace réservé du contenu 1">
              <a:extLst>
                <a:ext uri="{FF2B5EF4-FFF2-40B4-BE49-F238E27FC236}">
                  <a16:creationId xmlns:a16="http://schemas.microsoft.com/office/drawing/2014/main" id="{28BCA200-6B1F-45B9-8FE9-801DD281D5A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24330" y="5214067"/>
              <a:ext cx="2431458" cy="967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just" rtl="0" eaLnBrk="1" fontAlgn="base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charset="0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266700" indent="-266700" algn="just" rtl="0" eaLnBrk="1" fontAlgn="base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95C11F"/>
                </a:buClr>
                <a:buFont typeface="Wingdings" pitchFamily="2" charset="2"/>
                <a:buChar char="§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534988" indent="-268288" algn="just" rtl="0" eaLnBrk="1" fontAlgn="base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95C11F"/>
                </a:buClr>
                <a:buFont typeface="Wingdings" pitchFamily="2" charset="2"/>
                <a:buChar char="§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801688" indent="-266700" algn="just" rtl="0" eaLnBrk="1" fontAlgn="base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95C11F"/>
                </a:buClr>
                <a:buFont typeface="Wingdings" pitchFamily="2" charset="2"/>
                <a:buChar char="§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077913" indent="-276225" algn="just" rtl="0" eaLnBrk="1" fontAlgn="base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95C11F"/>
                </a:buClr>
                <a:buFont typeface="Wingdings" pitchFamily="2" charset="2"/>
                <a:buChar char="§"/>
                <a:defRPr sz="1400" kern="1200">
                  <a:solidFill>
                    <a:srgbClr val="606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PT" dirty="0"/>
                <a:t>Envio de um email ao utilizador em cada etapa</a:t>
              </a:r>
            </a:p>
          </p:txBody>
        </p:sp>
        <p:sp>
          <p:nvSpPr>
            <p:cNvPr id="21" name="Rectangle 32">
              <a:extLst>
                <a:ext uri="{FF2B5EF4-FFF2-40B4-BE49-F238E27FC236}">
                  <a16:creationId xmlns:a16="http://schemas.microsoft.com/office/drawing/2014/main" id="{D09892A7-1866-424A-B61B-47FE681F9707}"/>
                </a:ext>
              </a:extLst>
            </p:cNvPr>
            <p:cNvSpPr/>
            <p:nvPr/>
          </p:nvSpPr>
          <p:spPr>
            <a:xfrm rot="21081351">
              <a:off x="8712756" y="5251301"/>
              <a:ext cx="317059" cy="309924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/>
                <a:t>2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D7C6F83-96F6-46A1-8F81-A1F0A9FEADEC}"/>
              </a:ext>
            </a:extLst>
          </p:cNvPr>
          <p:cNvGrpSpPr/>
          <p:nvPr/>
        </p:nvGrpSpPr>
        <p:grpSpPr>
          <a:xfrm>
            <a:off x="3754955" y="4746541"/>
            <a:ext cx="1442435" cy="1382333"/>
            <a:chOff x="3851152" y="5270902"/>
            <a:chExt cx="1442435" cy="1382333"/>
          </a:xfrm>
        </p:grpSpPr>
        <p:sp>
          <p:nvSpPr>
            <p:cNvPr id="23" name="Ellipse 14">
              <a:extLst>
                <a:ext uri="{FF2B5EF4-FFF2-40B4-BE49-F238E27FC236}">
                  <a16:creationId xmlns:a16="http://schemas.microsoft.com/office/drawing/2014/main" id="{79F4C8E4-885F-4F35-A884-8E413C3C21EE}"/>
                </a:ext>
              </a:extLst>
            </p:cNvPr>
            <p:cNvSpPr/>
            <p:nvPr/>
          </p:nvSpPr>
          <p:spPr>
            <a:xfrm>
              <a:off x="3851152" y="5270902"/>
              <a:ext cx="1442435" cy="1382333"/>
            </a:xfrm>
            <a:prstGeom prst="ellipse">
              <a:avLst/>
            </a:prstGeom>
            <a:solidFill>
              <a:srgbClr val="95C11F">
                <a:alpha val="71000"/>
              </a:srgbClr>
            </a:solidFill>
            <a:ln>
              <a:solidFill>
                <a:srgbClr val="95C11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ZoneTexte 15">
              <a:extLst>
                <a:ext uri="{FF2B5EF4-FFF2-40B4-BE49-F238E27FC236}">
                  <a16:creationId xmlns:a16="http://schemas.microsoft.com/office/drawing/2014/main" id="{4AC8C820-A037-4B9C-9897-6C67526EE62D}"/>
                </a:ext>
              </a:extLst>
            </p:cNvPr>
            <p:cNvSpPr txBox="1"/>
            <p:nvPr/>
          </p:nvSpPr>
          <p:spPr>
            <a:xfrm>
              <a:off x="3879875" y="5548993"/>
              <a:ext cx="1413712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7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Serviço a clientes</a:t>
              </a:r>
            </a:p>
          </p:txBody>
        </p:sp>
        <p:pic>
          <p:nvPicPr>
            <p:cNvPr id="28" name="Picture 6" descr="Afficher l'image d'origine">
              <a:extLst>
                <a:ext uri="{FF2B5EF4-FFF2-40B4-BE49-F238E27FC236}">
                  <a16:creationId xmlns:a16="http://schemas.microsoft.com/office/drawing/2014/main" id="{94BA725C-E02D-41B1-8C86-2DDA5A649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507" y="6256429"/>
              <a:ext cx="332076" cy="23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Afficher l'image d'origine">
              <a:extLst>
                <a:ext uri="{FF2B5EF4-FFF2-40B4-BE49-F238E27FC236}">
                  <a16:creationId xmlns:a16="http://schemas.microsoft.com/office/drawing/2014/main" id="{66085AC9-5022-4542-AE71-A0AC8145F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170" y="6232951"/>
              <a:ext cx="205077" cy="27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7FDCDB8-2A3A-4A83-9DB9-22EE6B9EB7CB}"/>
              </a:ext>
            </a:extLst>
          </p:cNvPr>
          <p:cNvGrpSpPr/>
          <p:nvPr/>
        </p:nvGrpSpPr>
        <p:grpSpPr>
          <a:xfrm>
            <a:off x="7663684" y="299838"/>
            <a:ext cx="3231828" cy="1484100"/>
            <a:chOff x="8569879" y="299838"/>
            <a:chExt cx="3231828" cy="1484100"/>
          </a:xfrm>
        </p:grpSpPr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E2D0702A-7999-485E-A973-321D3AD1F998}"/>
                </a:ext>
              </a:extLst>
            </p:cNvPr>
            <p:cNvSpPr/>
            <p:nvPr/>
          </p:nvSpPr>
          <p:spPr>
            <a:xfrm rot="21081351">
              <a:off x="9145820" y="327495"/>
              <a:ext cx="317059" cy="309924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/>
                <a:t>3</a:t>
              </a:r>
            </a:p>
          </p:txBody>
        </p:sp>
        <p:pic>
          <p:nvPicPr>
            <p:cNvPr id="34" name="Picture 5" descr="C:\Users\lblain\Desktop\fleche vert quoty.png">
              <a:extLst>
                <a:ext uri="{FF2B5EF4-FFF2-40B4-BE49-F238E27FC236}">
                  <a16:creationId xmlns:a16="http://schemas.microsoft.com/office/drawing/2014/main" id="{20C0A198-1792-4FC5-9F02-DBFE2D2236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8632175">
              <a:off x="8569879" y="695276"/>
              <a:ext cx="817899" cy="108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7FC3E3D4-AA2A-4FCC-A9BA-501D31B5CBB6}"/>
                </a:ext>
              </a:extLst>
            </p:cNvPr>
            <p:cNvSpPr/>
            <p:nvPr/>
          </p:nvSpPr>
          <p:spPr>
            <a:xfrm>
              <a:off x="9505306" y="299838"/>
              <a:ext cx="22964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solidFill>
                    <a:schemeClr val="bg2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Finalização do reembolso até 7 dias</a:t>
              </a:r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7C617F5-9FBB-4A16-8D5D-7D83824795D2}"/>
              </a:ext>
            </a:extLst>
          </p:cNvPr>
          <p:cNvSpPr txBox="1"/>
          <p:nvPr/>
        </p:nvSpPr>
        <p:spPr>
          <a:xfrm>
            <a:off x="6790529" y="6056733"/>
            <a:ext cx="521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ORÇAMENTO CONTROLADO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2E2771C-D494-4B07-A335-7420B1D8DA4E}"/>
              </a:ext>
            </a:extLst>
          </p:cNvPr>
          <p:cNvSpPr txBox="1"/>
          <p:nvPr/>
        </p:nvSpPr>
        <p:spPr>
          <a:xfrm>
            <a:off x="-86904" y="3275962"/>
            <a:ext cx="368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APP QUE ACOMPANHA O </a:t>
            </a:r>
            <a:r>
              <a:rPr lang="en-US" sz="1200" i="1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SHOPPER</a:t>
            </a:r>
          </a:p>
          <a:p>
            <a:pPr algn="ctr"/>
            <a:r>
              <a:rPr lang="en-US" sz="1200" dirty="0">
                <a:solidFill>
                  <a:srgbClr val="626262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SUAS COMPRAS DIÁRIAS</a:t>
            </a:r>
          </a:p>
          <a:p>
            <a:endParaRPr lang="pt-PT" sz="1200" dirty="0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DDEDC1D2-E4E4-42D4-8FFD-325919C311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214223"/>
            <a:ext cx="2918490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37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12600</TotalTime>
  <Words>1633</Words>
  <Application>Microsoft Office PowerPoint</Application>
  <PresentationFormat>Ecrã Panorâmico</PresentationFormat>
  <Paragraphs>416</Paragraphs>
  <Slides>43</Slides>
  <Notes>0</Notes>
  <HiddenSlides>2</HiddenSlides>
  <MMClips>0</MMClips>
  <ScaleCrop>false</ScaleCrop>
  <HeadingPairs>
    <vt:vector size="6" baseType="variant">
      <vt:variant>
        <vt:lpstr>Tipos de letra usados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43</vt:i4>
      </vt:variant>
    </vt:vector>
  </HeadingPairs>
  <TitlesOfParts>
    <vt:vector size="57" baseType="lpstr">
      <vt:lpstr>AlternateGothic2 BT</vt:lpstr>
      <vt:lpstr>AmplitudeCond-Light</vt:lpstr>
      <vt:lpstr>Arial</vt:lpstr>
      <vt:lpstr>Arial Nova</vt:lpstr>
      <vt:lpstr>Arial Rounded MT Bold</vt:lpstr>
      <vt:lpstr>Calibri</vt:lpstr>
      <vt:lpstr>Calibri Light</vt:lpstr>
      <vt:lpstr>DINPro-Medium</vt:lpstr>
      <vt:lpstr>Montserrat</vt:lpstr>
      <vt:lpstr>Open Sans Extrabold</vt:lpstr>
      <vt:lpstr>Samsung Sharp Sans</vt:lpstr>
      <vt:lpstr>Verdana</vt:lpstr>
      <vt:lpstr>Tema do Office</vt:lpstr>
      <vt:lpstr>Thème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EXEMPLOS NOSSOS CLIENTES</vt:lpstr>
      <vt:lpstr>Apresentação do PowerPoint</vt:lpstr>
      <vt:lpstr>Apresentação do PowerPoint</vt:lpstr>
      <vt:lpstr>Apresentação do PowerPoint</vt:lpstr>
      <vt:lpstr>Apresentação do PowerPoint</vt:lpstr>
      <vt:lpstr>PROPOSTA</vt:lpstr>
      <vt:lpstr>PROPOSTA</vt:lpstr>
      <vt:lpstr>MEDIA PACK</vt:lpstr>
      <vt:lpstr>PROPOSTA</vt:lpstr>
      <vt:lpstr>Apresentação do PowerPoint</vt:lpstr>
      <vt:lpstr>Apresentação do PowerPoint</vt:lpstr>
      <vt:lpstr>PROPOSTA</vt:lpstr>
      <vt:lpstr>Apresentação do PowerPoint</vt:lpstr>
      <vt:lpstr>Apresentação do PowerPoint</vt:lpstr>
      <vt:lpstr>PROPOSTA</vt:lpstr>
      <vt:lpstr>PROPOSTA</vt:lpstr>
      <vt:lpstr>PROPOSTA</vt:lpstr>
      <vt:lpstr>EXEMPLOS MEDIAPOST / SOGEC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VORWERK – THERMOMIX, A ESTRELA DAS REDES SOCIAIS</vt:lpstr>
      <vt:lpstr>ACCOR HOTELS – Club Members only!</vt:lpstr>
      <vt:lpstr>LATTI – Vitória Imediata com Prova de Compra</vt:lpstr>
      <vt:lpstr>“QUOTY GREAT SCRATCHY”</vt:lpstr>
      <vt:lpstr>AUCHAN – O Preço Certo!</vt:lpstr>
      <vt:lpstr>“Jogue com a PHONE HOUSE”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Vieira</dc:creator>
  <cp:lastModifiedBy>Carlos Vieira</cp:lastModifiedBy>
  <cp:revision>212</cp:revision>
  <dcterms:created xsi:type="dcterms:W3CDTF">2018-02-05T15:54:15Z</dcterms:created>
  <dcterms:modified xsi:type="dcterms:W3CDTF">2019-02-06T18:02:59Z</dcterms:modified>
</cp:coreProperties>
</file>